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4"/>
  </p:notesMasterIdLst>
  <p:sldIdLst>
    <p:sldId id="256" r:id="rId2"/>
    <p:sldId id="257" r:id="rId3"/>
    <p:sldId id="258" r:id="rId4"/>
    <p:sldId id="260" r:id="rId5"/>
    <p:sldId id="293" r:id="rId6"/>
    <p:sldId id="259" r:id="rId7"/>
    <p:sldId id="264" r:id="rId8"/>
    <p:sldId id="284" r:id="rId9"/>
    <p:sldId id="290" r:id="rId10"/>
    <p:sldId id="285" r:id="rId11"/>
    <p:sldId id="276" r:id="rId12"/>
    <p:sldId id="289" r:id="rId13"/>
    <p:sldId id="277" r:id="rId14"/>
    <p:sldId id="281" r:id="rId15"/>
    <p:sldId id="271" r:id="rId16"/>
    <p:sldId id="272" r:id="rId17"/>
    <p:sldId id="286" r:id="rId18"/>
    <p:sldId id="294" r:id="rId19"/>
    <p:sldId id="270" r:id="rId20"/>
    <p:sldId id="292" r:id="rId21"/>
    <p:sldId id="282" r:id="rId22"/>
    <p:sldId id="275" r:id="rId23"/>
    <p:sldId id="273" r:id="rId24"/>
    <p:sldId id="296" r:id="rId25"/>
    <p:sldId id="269" r:id="rId26"/>
    <p:sldId id="288" r:id="rId27"/>
    <p:sldId id="291" r:id="rId28"/>
    <p:sldId id="265" r:id="rId29"/>
    <p:sldId id="266" r:id="rId30"/>
    <p:sldId id="295" r:id="rId31"/>
    <p:sldId id="287" r:id="rId32"/>
    <p:sldId id="27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34602" autoAdjust="0"/>
    <p:restoredTop sz="86279" autoAdjust="0"/>
  </p:normalViewPr>
  <p:slideViewPr>
    <p:cSldViewPr snapToGrid="0" snapToObjects="1">
      <p:cViewPr varScale="1">
        <p:scale>
          <a:sx n="124" d="100"/>
          <a:sy n="124" d="100"/>
        </p:scale>
        <p:origin x="-616" y="-104"/>
      </p:cViewPr>
      <p:guideLst>
        <p:guide orient="horz" pos="2160"/>
        <p:guide pos="2880"/>
      </p:guideLst>
    </p:cSldViewPr>
  </p:slideViewPr>
  <p:outlineViewPr>
    <p:cViewPr>
      <p:scale>
        <a:sx n="33" d="100"/>
        <a:sy n="33" d="100"/>
      </p:scale>
      <p:origin x="0" y="4287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042728-F13E-B144-A9D8-AD4C2C34E2FA}" type="datetimeFigureOut">
              <a:rPr lang="en-US" smtClean="0"/>
              <a:pPr/>
              <a:t>10/24/10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2AE7EB-01E2-F443-8400-537C979035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2AE7EB-01E2-F443-8400-537C97903577}"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2AE7EB-01E2-F443-8400-537C97903577}"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2AE7EB-01E2-F443-8400-537C97903577}" type="slidenum">
              <a:rPr lang="en-US" smtClean="0"/>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02AE7EB-01E2-F443-8400-537C97903577}" type="slidenum">
              <a:rPr lang="en-US" smtClean="0"/>
              <a:pPr/>
              <a:t>17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919454-5E5B-AA4D-8D88-2CFF7D81D324}" type="datetimeFigureOut">
              <a:rPr lang="en-US" smtClean="0"/>
              <a:pPr/>
              <a:t>10/24/10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1018B27-6188-5042-A3B4-2A2CF0AFBDE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919454-5E5B-AA4D-8D88-2CFF7D81D324}" type="datetimeFigureOut">
              <a:rPr lang="en-US" smtClean="0"/>
              <a:pPr/>
              <a:t>10/24/10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18B27-6188-5042-A3B4-2A2CF0AFBDE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Wendy.Bloom@fwcs.k12.in.us" TargetMode="External"/><Relationship Id="rId4" Type="http://schemas.openxmlformats.org/officeDocument/2006/relationships/hyperlink" Target="http://bloomsinger.wordpress.com" TargetMode="External"/><Relationship Id="rId5" Type="http://schemas.openxmlformats.org/officeDocument/2006/relationships/hyperlink" Target="http://musingswiki.wikispaces.com" TargetMode="External"/><Relationship Id="rId6" Type="http://schemas.openxmlformats.org/officeDocument/2006/relationships/image" Target="../media/image2.jpeg"/><Relationship Id="rId7"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hyperlink" Target="http://www.smarttech.com/885ix" TargetMode="External"/><Relationship Id="rId4" Type="http://schemas.openxmlformats.org/officeDocument/2006/relationships/hyperlink" Target="http://www.smarttech.com/us/About+SMART/About+SMART/Newsroom/Media+releases/Recent+Releases/October+19+2010" TargetMode="External"/><Relationship Id="rId5" Type="http://schemas.openxmlformats.org/officeDocument/2006/relationships/hyperlink" Target="http://smarttech.com/us/Resources/Training/SMART+Learning+Center" TargetMode="External"/><Relationship Id="rId6" Type="http://schemas.openxmlformats.org/officeDocument/2006/relationships/hyperlink" Target="http://smarttech.com/us/Resources/SMART+Publications/EDCompass" TargetMode="External"/><Relationship Id="rId7" Type="http://schemas.openxmlformats.org/officeDocument/2006/relationships/hyperlink" Target="http://www.smarttech.com/us/Solutions/Education+Solutions/Products+for+education/Interactive+whiteboards+and+displays/SMART+Board+interactive+whiteboards" TargetMode="External"/><Relationship Id="rId8" Type="http://schemas.openxmlformats.org/officeDocument/2006/relationships/hyperlink" Target="http://smarttech.com/us/Resources/Webinars" TargetMode="External"/><Relationship Id="rId9" Type="http://schemas.openxmlformats.org/officeDocument/2006/relationships/hyperlink" Target="http://smarttech.com/us/Resources/SMART+education+programs/Grants+and+fundraising" TargetMode="External"/><Relationship Id="rId10" Type="http://schemas.openxmlformats.org/officeDocument/2006/relationships/hyperlink" Target="http://www.teachsmart.org" TargetMode="External"/><Relationship Id="rId11" Type="http://schemas.openxmlformats.org/officeDocument/2006/relationships/hyperlink" Target="http://bloomsinger.wordpress.com/www.teachsmart.org"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sdtube.mciu.org/videos/21/what-is-a-smartboard?" TargetMode="External"/><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smarttech.com/us/Solutions/Education+Solutions/Products+for+education/Interactive+whiteboards+and+displays/SMART+Board+interactive+whiteboards" TargetMode="External"/><Relationship Id="rId4" Type="http://schemas.openxmlformats.org/officeDocument/2006/relationships/hyperlink" Target="http://www.smarttech.com/us/Solutions/Education+Solutions/Products+for+education/Software/SMART+Notebook+collaborative+learning+software"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3.xml.rels><?xml version="1.0" encoding="UTF-8" standalone="yes"?>
<Relationships xmlns="http://schemas.openxmlformats.org/package/2006/relationships"><Relationship Id="rId3" Type="http://schemas.openxmlformats.org/officeDocument/2006/relationships/hyperlink" Target="http://www.smarttech.com/us/Solutions/Education+Solutions/Products+for+education/Software/SMART+Notebook+collaborative+learning+software" TargetMode="External"/><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smarttech.com/us/Solutions/Education+Solutions/Products+for+education/Software/SMART+Notebook+collaborative+learning+softwar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16.xml.rels><?xml version="1.0" encoding="UTF-8" standalone="yes"?>
<Relationships xmlns="http://schemas.openxmlformats.org/package/2006/relationships"><Relationship Id="rId3" Type="http://schemas.openxmlformats.org/officeDocument/2006/relationships/hyperlink" Target="http://www.finalemusic.com" TargetMode="External"/><Relationship Id="rId4" Type="http://schemas.openxmlformats.org/officeDocument/2006/relationships/hyperlink" Target="http://www.sibelius.com/home/index_flash.html"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Software/SMART+Notebook+collaborative+learning+softwar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smarttech.com/us/Solutions/Education+Solutions/Products+for+education/Software/SMART+Notebook+collaborative+learning+software" TargetMode="External"/><Relationship Id="rId4" Type="http://schemas.openxmlformats.org/officeDocument/2006/relationships/hyperlink" Target="http://www.smarttech.com/us/Solutions/Education+Solutions/Products+for+education/Interactive+whiteboards+and+displays/SMART+Board+interactive+whiteboards" TargetMode="External"/><Relationship Id="rId5" Type="http://schemas.openxmlformats.org/officeDocument/2006/relationships/hyperlink" Target="http://musingswiki.wikispaces.com/Infusing+Interactive+Whiteboards+and+Other+Visuaization+Tools+in+the+Music+Classroom" TargetMode="External"/><Relationship Id="rId6"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Software/SMART+Notebook+collaborative+learning+software" TargetMode="External"/><Relationship Id="rId3" Type="http://schemas.openxmlformats.org/officeDocument/2006/relationships/hyperlink" Target="http://www.smarttech.com/us/Solutions/Education+Solutions/Products+for+education/Interactive+whiteboards+and+displays/SMART+Board+interactive+whiteboard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harmonicvision.com" TargetMode="External"/><Relationship Id="rId4" Type="http://schemas.openxmlformats.org/officeDocument/2006/relationships/hyperlink" Target="http://www.finalemusic.com" TargetMode="External"/><Relationship Id="rId5" Type="http://schemas.openxmlformats.org/officeDocument/2006/relationships/hyperlink" Target="http://www.sibelius.com/products/groovy/index.html" TargetMode="External"/><Relationship Id="rId6" Type="http://schemas.openxmlformats.org/officeDocument/2006/relationships/hyperlink" Target="http://www.apple.com/ilife/garageband" TargetMode="External"/><Relationship Id="rId7" Type="http://schemas.openxmlformats.org/officeDocument/2006/relationships/hyperlink" Target="http://www.pgmusic.com"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wikipedia.org" TargetMode="External"/><Relationship Id="rId4" Type="http://schemas.openxmlformats.org/officeDocument/2006/relationships/hyperlink" Target="http://en.wikipedia.org/wiki/A_picture_is_worth_a_thousand_words" TargetMode="External"/><Relationship Id="rId1" Type="http://schemas.openxmlformats.org/officeDocument/2006/relationships/slideLayout" Target="../slideLayouts/slideLayout2.xml"/><Relationship Id="rId2" Type="http://schemas.openxmlformats.org/officeDocument/2006/relationships/hyperlink" Target="http://en.wikipedia.org/wiki/Visualization"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www.dsokids.com/2001/rooms/DSO_Intro.html" TargetMode="External"/><Relationship Id="rId4" Type="http://schemas.openxmlformats.org/officeDocument/2006/relationships/hyperlink" Target="http://www.creatingmusic.com" TargetMode="External"/><Relationship Id="rId5" Type="http://schemas.openxmlformats.org/officeDocument/2006/relationships/hyperlink" Target="http://www.musictheory.net" TargetMode="External"/><Relationship Id="rId6" Type="http://schemas.openxmlformats.org/officeDocument/2006/relationships/hyperlink" Target="http://www.themusicinteractive.com/TMI/The_Music_Interactive_-_Welcome.html" TargetMode="External"/><Relationship Id="rId7" Type="http://schemas.openxmlformats.org/officeDocument/2006/relationships/hyperlink" Target="http://www.musick8.com/rkdojo/rkchart.php" TargetMode="External"/><Relationship Id="rId8" Type="http://schemas.openxmlformats.org/officeDocument/2006/relationships/hyperlink" Target="http://www.philtulga.com/counter.html"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 Id="rId3" Type="http://schemas.openxmlformats.org/officeDocument/2006/relationships/hyperlink" Target="http://bloomsinger.wordpress.com/presentations"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speakaboos.com" TargetMode="External"/><Relationship Id="rId4" Type="http://schemas.openxmlformats.org/officeDocument/2006/relationships/hyperlink" Target="http://americanhistory.si.edu/starspangledbanner" TargetMode="External"/><Relationship Id="rId5" Type="http://schemas.openxmlformats.org/officeDocument/2006/relationships/hyperlink" Target="http://artsedge.kennedy-center.org/shadowpuppets/shadow_puppets.html" TargetMode="External"/><Relationship Id="rId6" Type="http://schemas.openxmlformats.org/officeDocument/2006/relationships/hyperlink" Target="http://www.mnh.si.edu/africanvoices/mudcloth/index_upgrade.html"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wallwisher.com/wall/musicbloggers" TargetMode="External"/><Relationship Id="rId4" Type="http://schemas.openxmlformats.org/officeDocument/2006/relationships/hyperlink" Target="http://storybird.com" TargetMode="External"/><Relationship Id="rId5" Type="http://schemas.openxmlformats.org/officeDocument/2006/relationships/hyperlink" Target="http://edu.glogster.com" TargetMode="External"/><Relationship Id="rId6" Type="http://schemas.openxmlformats.org/officeDocument/2006/relationships/hyperlink" Target="http://www.voicethread.com" TargetMode="External"/><Relationship Id="rId7" Type="http://schemas.openxmlformats.org/officeDocument/2006/relationships/hyperlink" Target="http://blabberize.com"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myhaikuclass.com/do/account/login?src=/do/dashboard" TargetMode="External"/><Relationship Id="rId4" Type="http://schemas.openxmlformats.org/officeDocument/2006/relationships/hyperlink" Target="http://www.aviary.com" TargetMode="External"/><Relationship Id="rId5" Type="http://schemas.openxmlformats.org/officeDocument/2006/relationships/hyperlink" Target="http://audacity.sourceforge.net" TargetMode="External"/><Relationship Id="rId6" Type="http://schemas.openxmlformats.org/officeDocument/2006/relationships/hyperlink" Target="http://www.jamstudio.com/Studio/index.htm" TargetMode="External"/><Relationship Id="rId7" Type="http://schemas.openxmlformats.org/officeDocument/2006/relationships/hyperlink" Target="http://web.mit.edu/~eric_r/Public/mmmtsss" TargetMode="External"/><Relationship Id="rId8" Type="http://schemas.openxmlformats.org/officeDocument/2006/relationships/hyperlink" Target="http://www.shaunthesheep.com/games/bleatbox" TargetMode="External"/><Relationship Id="rId1" Type="http://schemas.openxmlformats.org/officeDocument/2006/relationships/slideLayout" Target="../slideLayouts/slideLayout2.xml"/><Relationship Id="rId2" Type="http://schemas.openxmlformats.org/officeDocument/2006/relationships/hyperlink" Target="http://www.noteflight.com/login" TargetMode="External"/></Relationships>
</file>

<file path=ppt/slides/_rels/slide25.xml.rels><?xml version="1.0" encoding="UTF-8" standalone="yes"?>
<Relationships xmlns="http://schemas.openxmlformats.org/package/2006/relationships"><Relationship Id="rId11" Type="http://schemas.openxmlformats.org/officeDocument/2006/relationships/hyperlink" Target="http://smart-teachers.wikispaces.com" TargetMode="External"/><Relationship Id="rId12" Type="http://schemas.openxmlformats.org/officeDocument/2006/relationships/hyperlink" Target="http://www.cybraryman.com/smartboard.html" TargetMode="External"/><Relationship Id="rId13" Type="http://schemas.openxmlformats.org/officeDocument/2006/relationships/hyperlink" Target="http://www.cybraryman.com/0_teachers1.htm" TargetMode="External"/><Relationship Id="rId14" Type="http://schemas.openxmlformats.org/officeDocument/2006/relationships/hyperlink" Target="http://www.copacabana-p.schools.nsw.edu.au/Get_Smart_Pages/Get_Smart_Music.htm" TargetMode="External"/><Relationship Id="rId1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 Id="rId3" Type="http://schemas.openxmlformats.org/officeDocument/2006/relationships/hyperlink" Target="http://exchange.smarttech.com/%23tab=0" TargetMode="External"/><Relationship Id="rId4" Type="http://schemas.openxmlformats.org/officeDocument/2006/relationships/hyperlink" Target="http://eduscapes.com/sessions/smartboard%20%20http://" TargetMode="External"/><Relationship Id="rId5" Type="http://schemas.openxmlformats.org/officeDocument/2006/relationships/hyperlink" Target="http://eduscapes.com" TargetMode="External"/><Relationship Id="rId6" Type="http://schemas.openxmlformats.org/officeDocument/2006/relationships/hyperlink" Target="http://eduscapes.com/sessions/smartboard/" TargetMode="External"/><Relationship Id="rId7" Type="http://schemas.openxmlformats.org/officeDocument/2006/relationships/hyperlink" Target="http://smartboardrevolution.ning.com" TargetMode="External"/><Relationship Id="rId8" Type="http://schemas.openxmlformats.org/officeDocument/2006/relationships/hyperlink" Target="http://www.whiteboardblog.co.uk" TargetMode="External"/><Relationship Id="rId9" Type="http://schemas.openxmlformats.org/officeDocument/2006/relationships/hyperlink" Target="http://paper.li/tag/smartboard" TargetMode="External"/><Relationship Id="rId10" Type="http://schemas.openxmlformats.org/officeDocument/2006/relationships/hyperlink" Target="http://www.teacherslovesmartboards.com"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smarttech.com/us/Solutions/Education+Solutions/Products+for+education/Software/SMART+Notebook+collaborative+learning+software" TargetMode="External"/><Relationship Id="rId4" Type="http://schemas.openxmlformats.org/officeDocument/2006/relationships/hyperlink" Target="http://mustech.pbwiki.com" TargetMode="External"/><Relationship Id="rId5" Type="http://schemas.openxmlformats.org/officeDocument/2006/relationships/hyperlink" Target="http://resources.mrsfriedmanmusic.com" TargetMode="External"/><Relationship Id="rId6" Type="http://schemas.openxmlformats.org/officeDocument/2006/relationships/hyperlink" Target="http://www.copacabana-p.schools.nsw.edu.au/Get_Smart_Pages/Get_Smart_Music.htm" TargetMode="External"/><Relationship Id="rId7" Type="http://schemas.openxmlformats.org/officeDocument/2006/relationships/hyperlink" Target="http://www1.center.k12.mo.us/edTech/SB/templates.htm" TargetMode="External"/><Relationship Id="rId8" Type="http://schemas.openxmlformats.org/officeDocument/2006/relationships/hyperlink" Target="http://faculty.usiouxfalls.edu/arpeterson/SMARTBOARD%20LESSON%20LINKS.htm" TargetMode="External"/><Relationship Id="rId9" Type="http://schemas.openxmlformats.org/officeDocument/2006/relationships/hyperlink" Target="http://smartboardtips.wikispaces.com/Music" TargetMode="External"/><Relationship Id="rId10"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www.protopage.com/smartbees%23SmartBees/Resources" TargetMode="External"/><Relationship Id="rId4" Type="http://schemas.openxmlformats.org/officeDocument/2006/relationships/hyperlink" Target="http://www.pesd92.org/educationalservices/pupilservices/psonlinetraining/smartboard/smartboard.html" TargetMode="External"/><Relationship Id="rId5" Type="http://schemas.openxmlformats.org/officeDocument/2006/relationships/hyperlink" Target="NULL" TargetMode="External"/><Relationship Id="rId6" Type="http://schemas.openxmlformats.org/officeDocument/2006/relationships/hyperlink" Target="https://docs.google.com/Doc?id=dgrrj32k_396dj2zqpcq&amp;hl=en" TargetMode="External"/><Relationship Id="rId7" Type="http://schemas.openxmlformats.org/officeDocument/2006/relationships/hyperlink" Target="http://mustech.pbworks.com" TargetMode="External"/><Relationship Id="rId8" Type="http://schemas.openxmlformats.org/officeDocument/2006/relationships/hyperlink" Target="http://smart-teachers.wikispaces.com/-+SMART+Basics+-" TargetMode="External"/><Relationship Id="rId9" Type="http://schemas.openxmlformats.org/officeDocument/2006/relationships/hyperlink" Target="http://smart-teachers.wikispaces.com" TargetMode="External"/><Relationship Id="rId10" Type="http://schemas.openxmlformats.org/officeDocument/2006/relationships/hyperlink" Target="http://www.amymburns.com" TargetMode="External"/><Relationship Id="rId1" Type="http://schemas.openxmlformats.org/officeDocument/2006/relationships/slideLayout" Target="../slideLayouts/slideLayout2.xml"/><Relationship Id="rId2" Type="http://schemas.openxmlformats.org/officeDocument/2006/relationships/hyperlink" Target="http://smarttech.com/us/Resources/Training/SMART+Learning+Center"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prometheanplanet.com/en" TargetMode="External"/><Relationship Id="rId4" Type="http://schemas.openxmlformats.org/officeDocument/2006/relationships/hyperlink" Target="http://www.prometheanworld.com/server.php?show=nav.16874" TargetMode="External"/><Relationship Id="rId5" Type="http://schemas.openxmlformats.org/officeDocument/2006/relationships/hyperlink" Target="http://www.mimio.dymo.com/index.asp?" TargetMode="External"/><Relationship Id="rId6" Type="http://schemas.openxmlformats.org/officeDocument/2006/relationships/hyperlink" Target="http://www.mimeoconnect.com" TargetMode="External"/><Relationship Id="rId7" Type="http://schemas.openxmlformats.org/officeDocument/2006/relationships/hyperlink" Target="http://www.mimio.dymo.com/index.asp" TargetMode="External"/><Relationship Id="rId8" Type="http://schemas.openxmlformats.org/officeDocument/2006/relationships/hyperlink" Target="http://www.musicedmagic.com/computers/how-to-buy-an-interactive-whiteboard" TargetMode="External"/><Relationship Id="rId9" Type="http://schemas.openxmlformats.org/officeDocument/2006/relationships/hyperlink" Target="http://musicedmagic.com" TargetMode="External"/><Relationship Id="rId10" Type="http://schemas.openxmlformats.org/officeDocument/2006/relationships/hyperlink" Target="http://dabbleboard.com" TargetMode="External"/><Relationship Id="rId1" Type="http://schemas.openxmlformats.org/officeDocument/2006/relationships/slideLayout" Target="../slideLayouts/slideLayout2.xml"/><Relationship Id="rId2" Type="http://schemas.openxmlformats.org/officeDocument/2006/relationships/hyperlink" Target="http://en.wikipedia.org/wiki/Interactive_whiteboard"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www.ted.com/talks/lang/eng/johnny_lee_demos_wii_remote_hacks.html" TargetMode="External"/><Relationship Id="rId4" Type="http://schemas.openxmlformats.org/officeDocument/2006/relationships/hyperlink" Target="http://en.wikipedia.org/wiki/Wii_Remote" TargetMode="External"/><Relationship Id="rId5" Type="http://schemas.openxmlformats.org/officeDocument/2006/relationships/hyperlink" Target="http://irpensonline.com" TargetMode="External"/><Relationship Id="rId6" Type="http://schemas.openxmlformats.org/officeDocument/2006/relationships/hyperlink" Target="http://en.wikipedia.org/wiki/Bluetooth" TargetMode="External"/><Relationship Id="rId7" Type="http://schemas.openxmlformats.org/officeDocument/2006/relationships/hyperlink" Target="http://www.smoothboard.net" TargetMode="External"/><Relationship Id="rId8" Type="http://schemas.openxmlformats.org/officeDocument/2006/relationships/image" Target="../media/image11.png"/><Relationship Id="rId1" Type="http://schemas.openxmlformats.org/officeDocument/2006/relationships/video" Target="file://localhost/Users/wendybloom/Documents/Infusing%20Interactive%20Whiteboards%20and%20Other%20Visualization%20Tools%20in%20the%20Music%20Classroom/JohnnyLee_2008.mp4" TargetMode="Externa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johnnylee.net/projects/wii" TargetMode="External"/><Relationship Id="rId4" Type="http://schemas.openxmlformats.org/officeDocument/2006/relationships/hyperlink" Target="http://www.alltogetherwecan.com/2009/01/31/wiimote-whiteboard-in-education-a-tutorial" TargetMode="External"/><Relationship Id="rId5" Type="http://schemas.openxmlformats.org/officeDocument/2006/relationships/hyperlink" Target="http://www.instructables.com/id/Wiimote-Whiteboard-Set-up" TargetMode="External"/><Relationship Id="rId6" Type="http://schemas.openxmlformats.org/officeDocument/2006/relationships/hyperlink" Target="http://mkeadle.org/wiiboard" TargetMode="External"/><Relationship Id="rId7" Type="http://schemas.openxmlformats.org/officeDocument/2006/relationships/hyperlink" Target="http://www.gamefocus.ca/news/11406" TargetMode="External"/><Relationship Id="rId8" Type="http://schemas.openxmlformats.org/officeDocument/2006/relationships/hyperlink" Target="http://johnnylee.net/projects/wii/" TargetMode="External"/><Relationship Id="rId9" Type="http://schemas.openxmlformats.org/officeDocument/2006/relationships/hyperlink" Target="http://www.musicedmagic.com/tales-from-the-podium/new-wii-accessory-may-spell-big-news-for-wiimote-whiteboard-fans.html" TargetMode="External"/><Relationship Id="rId1" Type="http://schemas.openxmlformats.org/officeDocument/2006/relationships/slideLayout" Target="../slideLayouts/slideLayout2.xml"/><Relationship Id="rId2" Type="http://schemas.openxmlformats.org/officeDocument/2006/relationships/hyperlink" Target="http://www.ted.com/talks/lang/eng/johnny_lee_demos_wii_remote_hacks.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elmousa.com/digital-visual-presenters.php" TargetMode="External"/><Relationship Id="rId4" Type="http://schemas.openxmlformats.org/officeDocument/2006/relationships/hyperlink" Target="http://www.infocus.com" TargetMode="External"/><Relationship Id="rId5" Type="http://schemas.openxmlformats.org/officeDocument/2006/relationships/hyperlink" Target="http://www.panasonic.com/business/projectors/home.asp" TargetMode="External"/><Relationship Id="rId6" Type="http://schemas.openxmlformats.org/officeDocument/2006/relationships/hyperlink" Target="http://www.mitsubishi-presentations.com" TargetMode="External"/><Relationship Id="rId7" Type="http://schemas.openxmlformats.org/officeDocument/2006/relationships/hyperlink" Target="http://www.elmousa.com" TargetMode="External"/><Relationship Id="rId1" Type="http://schemas.openxmlformats.org/officeDocument/2006/relationships/slideLayout" Target="../slideLayouts/slideLayout2.xml"/><Relationship Id="rId2" Type="http://schemas.openxmlformats.org/officeDocument/2006/relationships/hyperlink" Target="http://www.avermedia-usa.com"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bloomsinger.wordpress.com" TargetMode="External"/><Relationship Id="rId4" Type="http://schemas.openxmlformats.org/officeDocument/2006/relationships/image" Target="../media/image2.jpeg"/><Relationship Id="rId5" Type="http://schemas.openxmlformats.org/officeDocument/2006/relationships/image" Target="../media/image12.jpeg"/><Relationship Id="rId6"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hyperlink" Target="http://musingswiki.wikispaces.com/Infusing+Interactive+Whiteboards+and+Other+Visuaization+Tools+in+the+Music+Classroo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Visual_learning" TargetMode="External"/><Relationship Id="rId4" Type="http://schemas.openxmlformats.org/officeDocument/2006/relationships/hyperlink" Target="http://smarttech.com/us/Solutions/Education+Solutions/Products+for+education/Interactive+whiteboards+and+displays/SMART+Board+interactive+whiteboards" TargetMode="External"/><Relationship Id="rId1" Type="http://schemas.openxmlformats.org/officeDocument/2006/relationships/slideLayout" Target="../slideLayouts/slideLayout2.xml"/><Relationship Id="rId2" Type="http://schemas.openxmlformats.org/officeDocument/2006/relationships/hyperlink" Target="http://www.phschool.com/eteach/social_studies/2003_05/essay.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p21.org" TargetMode="External"/><Relationship Id="rId4" Type="http://schemas.openxmlformats.org/officeDocument/2006/relationships/hyperlink" Target="http://davidwarlick.com/wiki/pmwiki.php?n=Main.CrackingTheNativeInformationExperience" TargetMode="External"/><Relationship Id="rId1" Type="http://schemas.openxmlformats.org/officeDocument/2006/relationships/slideLayout" Target="../slideLayouts/slideLayout2.xml"/><Relationship Id="rId2" Type="http://schemas.openxmlformats.org/officeDocument/2006/relationships/hyperlink" Target="http://en.wikipedia.org/wiki/Visual_learnin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marttech.com/us/Solutions/Education+Solutions/Products+for+education/Interactive+whiteboards+and+displays/SMART+Board+interactive+whiteboards" TargetMode="External"/><Relationship Id="rId4" Type="http://schemas.openxmlformats.org/officeDocument/2006/relationships/hyperlink" Target="http://en.wikipedia.org/wiki/Interactive_whiteboard" TargetMode="External"/><Relationship Id="rId5" Type="http://schemas.openxmlformats.org/officeDocument/2006/relationships/hyperlink" Target="http://www.wikipedia.org" TargetMode="External"/><Relationship Id="rId6" Type="http://schemas.openxmlformats.org/officeDocument/2006/relationships/hyperlink" Target="http://smarttech.com/us/Solutions/Education+Solutions/Products+for+education/Interactive+whiteboards+and+displays/SMART+Board+interactive+whiteboardshttp://" TargetMode="External"/><Relationship Id="rId7" Type="http://schemas.openxmlformats.org/officeDocument/2006/relationships/hyperlink" Target="http://www.smarttech.com/us/Solutions/Education+Solutions/Products+for+education/Software/SMART+Notebook+collaborative+learning+software" TargetMode="External"/><Relationship Id="rId8" Type="http://schemas.openxmlformats.org/officeDocument/2006/relationships/image" Target="../media/image4.jpeg"/><Relationship Id="rId9" Type="http://schemas.openxmlformats.org/officeDocument/2006/relationships/hyperlink" Target="http://wsdtube.mciu.org/videos/21/what-is-a-smartboard"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Interactive+whiteboards+and+displays/SMART+Board+interactive+whiteboards" TargetMode="External"/></Relationships>
</file>

<file path=ppt/slides/_rels/slide8.xml.rels><?xml version="1.0" encoding="UTF-8" standalone="yes"?>
<Relationships xmlns="http://schemas.openxmlformats.org/package/2006/relationships"><Relationship Id="rId9" Type="http://schemas.openxmlformats.org/officeDocument/2006/relationships/hyperlink" Target="http://www.smarttech.com/us/Solutions/Education+Solutions/Products+for+education/Software/SMART+Notebook+collaborative+learning+software" TargetMode="External"/><Relationship Id="rId20" Type="http://schemas.openxmlformats.org/officeDocument/2006/relationships/hyperlink" Target="http://www.smarttech.com/us/Solutions/Education+Solutions/Products+for+education/Software/SMART+Ideas+software" TargetMode="External"/><Relationship Id="rId10" Type="http://schemas.openxmlformats.org/officeDocument/2006/relationships/hyperlink" Target="http://exchange.smarttech.com/%23tab=0http://" TargetMode="External"/><Relationship Id="rId11" Type="http://schemas.openxmlformats.org/officeDocument/2006/relationships/hyperlink" Target="http://www.smarttech.com/us/Solutions/Education+Solutions/Products+for+education" TargetMode="External"/><Relationship Id="rId12" Type="http://schemas.openxmlformats.org/officeDocument/2006/relationships/hyperlink" Target="http://smarttech.com/us/Solutions/Education+Solutions/Products+for+education/Software/SMART+Notebook+collaborative+learning+software" TargetMode="External"/><Relationship Id="rId13" Type="http://schemas.openxmlformats.org/officeDocument/2006/relationships/hyperlink" Target="http://exchange.smarttech.com/%23tab=0" TargetMode="External"/><Relationship Id="rId14" Type="http://schemas.openxmlformats.org/officeDocument/2006/relationships/hyperlink" Target="http://www.smarttech.com/us/Solutions/Education+Solutions/Products+for+education/Complementary+hardware+products/SMART+Slate" TargetMode="External"/><Relationship Id="rId15" Type="http://schemas.openxmlformats.org/officeDocument/2006/relationships/hyperlink" Target="http://www.smarttech.com/us/Solutions/Education+Solutions/Products+for+education/Complementary+hardware+products/SMART+Response" TargetMode="External"/><Relationship Id="rId16" Type="http://schemas.openxmlformats.org/officeDocument/2006/relationships/hyperlink" Target="http://bloomsinger.wordpress.com/wp-admin/post.php?post=629&amp;action=edit&amp;message=1" TargetMode="External"/><Relationship Id="rId17" Type="http://schemas.openxmlformats.org/officeDocument/2006/relationships/hyperlink" Target="http://www.smarttech.com/us/Solutions/Education+Solutions/Products+for+education/Complementary+hardware+products/SMART+Document+Camera" TargetMode="External"/><Relationship Id="rId18" Type="http://schemas.openxmlformats.org/officeDocument/2006/relationships/hyperlink" Target="http://www.smarttech.com/us/Solutions/Education+Solutions/Products+for+education/Complementary+hardware+products/SMART+Audio" TargetMode="External"/><Relationship Id="rId19" Type="http://schemas.openxmlformats.org/officeDocument/2006/relationships/hyperlink" Target="http://www.smarttech.com/us/Solutions/Education+Solutions/Products+for+education/Software/new+SMART+Classroom+Suite+interactive+learning+software" TargetMode="External"/><Relationship Id="rId1" Type="http://schemas.openxmlformats.org/officeDocument/2006/relationships/slideLayout" Target="../slideLayouts/slideLayout2.xml"/><Relationship Id="rId2" Type="http://schemas.openxmlformats.org/officeDocument/2006/relationships/hyperlink" Target="http://smarttech.com/us/Solutions/Education+Solutions" TargetMode="External"/><Relationship Id="rId3" Type="http://schemas.openxmlformats.org/officeDocument/2006/relationships/hyperlink" Target="http://smarttech.com/us/Solutions/Education+Solutions/Products+for+education/Software/SMART+Notebook+collaborative+learning+software/SMART+Notebook+Express+web+application" TargetMode="External"/><Relationship Id="rId4" Type="http://schemas.openxmlformats.org/officeDocument/2006/relationships/hyperlink" Target="http://smarttech.com/us/Solutions/Education+Solutions/Products+for+education/Software/SMART+Notebook+collaborative+learning+software/SMART+Notebook+collaborative+learning+software" TargetMode="External"/><Relationship Id="rId5" Type="http://schemas.openxmlformats.org/officeDocument/2006/relationships/hyperlink" Target="http://smarttech.com/us/Solutions/Education+Solutions/Products+for+education/Software/SMART+Notebook+collaborative+learning+softwarehttp://smarttech.com/us/Solutions/Education+Solutions/Products+for+education/Software/SMART+Notebook+collaborative+learning+software" TargetMode="External"/><Relationship Id="rId6" Type="http://schemas.openxmlformats.org/officeDocument/2006/relationships/hyperlink" Target="http://smarttech.com/us/Solutions/Education+Solutions/Products+for+education/Software/SMART+Notebook+collaborative+learning+software/SMART+Notebook+SE+collaborative+learning+software" TargetMode="External"/><Relationship Id="rId7" Type="http://schemas.openxmlformats.org/officeDocument/2006/relationships/hyperlink" Target="http://smarttech.com/us/Solutions/Education+Solutions/Products+for+education/Software/SMART+Sync" TargetMode="External"/><Relationship Id="rId8" Type="http://schemas.openxmlformats.org/officeDocument/2006/relationships/hyperlink" Target="http://smarttech.com/us/Solutions/Education+Solutions/Products+for+education/Software/SMART+Notebook+collaborative+learning+software/SMART+Notebook+Math+Tools+software" TargetMode="External"/></Relationships>
</file>

<file path=ppt/slides/_rels/slide9.xml.rels><?xml version="1.0" encoding="UTF-8" standalone="yes"?>
<Relationships xmlns="http://schemas.openxmlformats.org/package/2006/relationships"><Relationship Id="rId11" Type="http://schemas.openxmlformats.org/officeDocument/2006/relationships/hyperlink" Target="http://www.smarttech.com/us/Solutions/Education+Solutions/Products+for+education/Software/SMART+Notebook+collaborative+learning+software" TargetMode="External"/><Relationship Id="rId12" Type="http://schemas.openxmlformats.org/officeDocument/2006/relationships/hyperlink" Target="http://smarttech.com/us/Resources/SMART+education+programs/Grants+and+fundraising" TargetMode="External"/><Relationship Id="rId13" Type="http://schemas.openxmlformats.org/officeDocument/2006/relationships/hyperlink" Target="http://www.youtube.com/watch?v=8p6k8MuUBRQ" TargetMode="External"/><Relationship Id="rId1" Type="http://schemas.openxmlformats.org/officeDocument/2006/relationships/slideLayout" Target="../slideLayouts/slideLayout2.xml"/><Relationship Id="rId2" Type="http://schemas.openxmlformats.org/officeDocument/2006/relationships/hyperlink" Target="http://www.smarttech.com/us/Solutions/Education+Solutions/Products+for+education/Complementary+hardware+products/SMART+Response" TargetMode="External"/><Relationship Id="rId3" Type="http://schemas.openxmlformats.org/officeDocument/2006/relationships/hyperlink" Target="http://www.smarttech.com/us/Solutions/Education+Solutions" TargetMode="External"/><Relationship Id="rId4" Type="http://schemas.openxmlformats.org/officeDocument/2006/relationships/hyperlink" Target="http://www.smarttech.com/us/Solutions/Education+Solutions/Products+for+education/Complementary+hardware+products/SMART+Response/SMART+Response+PE" TargetMode="External"/><Relationship Id="rId5" Type="http://schemas.openxmlformats.org/officeDocument/2006/relationships/hyperlink" Target="http://www.smarttech.com/us/Solutions/Education+Solutions/Products+for+education/Complementary+hardware+products/SMART+Response/SMART+Response+LE" TargetMode="External"/><Relationship Id="rId6" Type="http://schemas.openxmlformats.org/officeDocument/2006/relationships/hyperlink" Target="http://www.smarttech.com/us/Solutions/Education+Solutions/Products+for+education/Complementary+hardware+products/SMART+Response/SMART+Response+XE" TargetMode="External"/><Relationship Id="rId7" Type="http://schemas.openxmlformats.org/officeDocument/2006/relationships/hyperlink" Target="http://www.smarttech.com/us/Solutions/Education+Solutions/Products+for+education/Complementary+hardware+products/SMART+Response/SMART+Response+CE" TargetMode="External"/><Relationship Id="rId8" Type="http://schemas.openxmlformats.org/officeDocument/2006/relationships/hyperlink" Target="http://www.smarttech.com/us/Solutions/Education+Solutions/Products+for+education/Complementary+hardware+products/SMART+Response/SMART+Response+VE" TargetMode="External"/><Relationship Id="rId9" Type="http://schemas.openxmlformats.org/officeDocument/2006/relationships/hyperlink" Target="http://smarttech.com/us/Solutions/Education+Solutions/Products+for+education/Complementary+hardware+products/SMART+Response/SMART+Response+Vhttp://smarttech.com/us/Solutions/Education+Solutions/Products+for+education/Complementary+hardware+products/SMART+Response/SMART+Response+VE" TargetMode="External"/><Relationship Id="rId10" Type="http://schemas.openxmlformats.org/officeDocument/2006/relationships/hyperlink" Target="http://smarttech.com/us/Solutions/Education+Solutions/Products+for+education/Complementary+hardware+products/SMART+Response/SMART+Response+V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5727" y="464280"/>
            <a:ext cx="7631545" cy="5899727"/>
          </a:xfrm>
        </p:spPr>
        <p:txBody>
          <a:bodyPr>
            <a:normAutofit fontScale="90000"/>
          </a:bodyPr>
          <a:lstStyle/>
          <a:p>
            <a:r>
              <a:rPr lang="en-US" sz="3600" dirty="0" smtClean="0">
                <a:cs typeface="Chalkduster"/>
              </a:rPr>
              <a:t/>
            </a:r>
            <a:br>
              <a:rPr lang="en-US" sz="3600" dirty="0" smtClean="0">
                <a:cs typeface="Chalkduster"/>
              </a:rPr>
            </a:br>
            <a:r>
              <a:rPr lang="en-US" sz="3600" dirty="0" smtClean="0">
                <a:cs typeface="Chalkduster"/>
              </a:rPr>
              <a:t/>
            </a:r>
            <a:br>
              <a:rPr lang="en-US" sz="3600" dirty="0" smtClean="0">
                <a:cs typeface="Chalkduster"/>
              </a:rPr>
            </a:br>
            <a:r>
              <a:rPr lang="en-US" sz="3600" dirty="0" smtClean="0">
                <a:cs typeface="Chalkduster"/>
              </a:rPr>
              <a:t/>
            </a:r>
            <a:br>
              <a:rPr lang="en-US" sz="3600" dirty="0" smtClean="0">
                <a:cs typeface="Chalkduster"/>
              </a:rPr>
            </a:br>
            <a:r>
              <a:rPr lang="en-US" sz="3600" dirty="0" smtClean="0">
                <a:cs typeface="Chalkduster"/>
              </a:rPr>
              <a:t>Infusing Interactive Whiteboards </a:t>
            </a:r>
            <a:br>
              <a:rPr lang="en-US" sz="3600" dirty="0" smtClean="0">
                <a:cs typeface="Chalkduster"/>
              </a:rPr>
            </a:br>
            <a:r>
              <a:rPr lang="en-US" sz="3600" dirty="0" smtClean="0">
                <a:cs typeface="Chalkduster"/>
              </a:rPr>
              <a:t>and other Visualization Tools </a:t>
            </a:r>
            <a:br>
              <a:rPr lang="en-US" sz="3600" dirty="0" smtClean="0">
                <a:cs typeface="Chalkduster"/>
              </a:rPr>
            </a:br>
            <a:r>
              <a:rPr lang="en-US" sz="3600" dirty="0" smtClean="0">
                <a:cs typeface="Chalkduster"/>
              </a:rPr>
              <a:t>in the Music Classroom</a:t>
            </a:r>
            <a:r>
              <a:rPr lang="en-US" sz="2400" dirty="0" smtClean="0">
                <a:cs typeface="Chalkduster"/>
              </a:rPr>
              <a:t/>
            </a:r>
            <a:br>
              <a:rPr lang="en-US" sz="2400" dirty="0" smtClean="0">
                <a:cs typeface="Chalkduster"/>
              </a:rPr>
            </a:br>
            <a:r>
              <a:rPr lang="en-US" sz="2400" dirty="0" smtClean="0">
                <a:cs typeface="Chalkduster"/>
              </a:rPr>
              <a:t/>
            </a:r>
            <a:br>
              <a:rPr lang="en-US" sz="2400" dirty="0" smtClean="0">
                <a:cs typeface="Chalkduster"/>
              </a:rPr>
            </a:br>
            <a:r>
              <a:rPr lang="en-US" sz="2000" dirty="0" smtClean="0">
                <a:cs typeface="Chalkduster"/>
              </a:rPr>
              <a:t>Wendy Bloom</a:t>
            </a:r>
            <a:br>
              <a:rPr lang="en-US" sz="2000" dirty="0" smtClean="0">
                <a:cs typeface="Chalkduster"/>
              </a:rPr>
            </a:br>
            <a:r>
              <a:rPr lang="en-US" sz="1111" dirty="0" smtClean="0">
                <a:cs typeface="Chalkduster"/>
                <a:hlinkClick r:id="rId3"/>
              </a:rPr>
              <a:t>Wendy.Bloom@fwcs.k12.in.us</a:t>
            </a:r>
            <a:r>
              <a:rPr lang="en-US" sz="2000" dirty="0" smtClean="0">
                <a:cs typeface="Chalkduster"/>
              </a:rPr>
              <a:t/>
            </a:r>
            <a:br>
              <a:rPr lang="en-US" sz="2000" dirty="0" smtClean="0">
                <a:cs typeface="Chalkduster"/>
              </a:rPr>
            </a:br>
            <a:r>
              <a:rPr lang="en-US" sz="2000" dirty="0" smtClean="0">
                <a:cs typeface="Chalkduster"/>
              </a:rPr>
              <a:t>                  </a:t>
            </a:r>
            <a:br>
              <a:rPr lang="en-US" sz="2000" dirty="0" smtClean="0">
                <a:cs typeface="Chalkduster"/>
              </a:rPr>
            </a:br>
            <a:r>
              <a:rPr lang="en-US" sz="2000" dirty="0" smtClean="0">
                <a:cs typeface="Chalkduster"/>
              </a:rPr>
              <a:t>Blog Site: </a:t>
            </a:r>
            <a:r>
              <a:rPr lang="en-US" sz="2000" b="1" dirty="0" smtClean="0">
                <a:cs typeface="Chalkduster"/>
              </a:rPr>
              <a:t>INFUSED MUS                                      </a:t>
            </a:r>
            <a:r>
              <a:rPr lang="en-US" sz="2000" dirty="0" smtClean="0">
                <a:cs typeface="Chalkduster"/>
              </a:rPr>
              <a:t/>
            </a:r>
            <a:br>
              <a:rPr lang="en-US" sz="2000" dirty="0" smtClean="0">
                <a:cs typeface="Chalkduster"/>
              </a:rPr>
            </a:br>
            <a:r>
              <a:rPr lang="en-US" sz="1111" dirty="0" smtClean="0">
                <a:cs typeface="Chalkduster"/>
                <a:hlinkClick r:id="rId4"/>
              </a:rPr>
              <a:t>http://bloomsinger.wordpress.com</a:t>
            </a:r>
            <a:r>
              <a:rPr lang="en-US" sz="1111" dirty="0" smtClean="0">
                <a:cs typeface="Chalkduster"/>
              </a:rPr>
              <a:t/>
            </a:r>
            <a:br>
              <a:rPr lang="en-US" sz="1111" dirty="0" smtClean="0">
                <a:cs typeface="Chalkduster"/>
              </a:rPr>
            </a:br>
            <a:r>
              <a:rPr lang="en-US" sz="2000" dirty="0" smtClean="0">
                <a:cs typeface="Chalkduster"/>
              </a:rPr>
              <a:t/>
            </a:r>
            <a:br>
              <a:rPr lang="en-US" sz="2000" dirty="0" smtClean="0">
                <a:cs typeface="Chalkduster"/>
              </a:rPr>
            </a:br>
            <a:r>
              <a:rPr lang="en-US" sz="2000" dirty="0" smtClean="0">
                <a:cs typeface="Chalkduster"/>
              </a:rPr>
              <a:t>Wiki: </a:t>
            </a:r>
            <a:r>
              <a:rPr lang="en-US" sz="2000" b="1" dirty="0" smtClean="0">
                <a:cs typeface="Chalkduster"/>
              </a:rPr>
              <a:t>MUSINGS WIKI                                    </a:t>
            </a:r>
            <a:r>
              <a:rPr lang="en-US" sz="2000" dirty="0" smtClean="0">
                <a:cs typeface="Chalkduster"/>
              </a:rPr>
              <a:t/>
            </a:r>
            <a:br>
              <a:rPr lang="en-US" sz="2000" dirty="0" smtClean="0">
                <a:cs typeface="Chalkduster"/>
              </a:rPr>
            </a:br>
            <a:r>
              <a:rPr lang="en-US" sz="1111" dirty="0" smtClean="0">
                <a:cs typeface="Chalkduster"/>
                <a:hlinkClick r:id="rId5"/>
              </a:rPr>
              <a:t>http://musingswiki.wikispaces.com</a:t>
            </a:r>
            <a:r>
              <a:rPr lang="en-US" sz="2667" dirty="0" smtClean="0">
                <a:latin typeface="Chalkduster"/>
                <a:cs typeface="Chalkduster"/>
              </a:rPr>
              <a:t/>
            </a:r>
            <a:br>
              <a:rPr lang="en-US" sz="2667" dirty="0" smtClean="0">
                <a:latin typeface="Chalkduster"/>
                <a:cs typeface="Chalkduster"/>
              </a:rPr>
            </a:br>
            <a:r>
              <a:rPr lang="en-US" sz="2667" dirty="0" smtClean="0">
                <a:latin typeface="Chalkduster"/>
                <a:cs typeface="Chalkduster"/>
              </a:rPr>
              <a:t/>
            </a:r>
            <a:br>
              <a:rPr lang="en-US" sz="2667" dirty="0" smtClean="0">
                <a:latin typeface="Chalkduster"/>
                <a:cs typeface="Chalkduster"/>
              </a:rPr>
            </a:br>
            <a:r>
              <a:rPr lang="en-US" sz="2667" dirty="0" smtClean="0">
                <a:latin typeface="Chalkduster"/>
                <a:cs typeface="Chalkduster"/>
              </a:rPr>
              <a:t/>
            </a:r>
            <a:br>
              <a:rPr lang="en-US" sz="2667" dirty="0" smtClean="0">
                <a:latin typeface="Chalkduster"/>
                <a:cs typeface="Chalkduster"/>
              </a:rPr>
            </a:br>
            <a:r>
              <a:rPr lang="en-US" sz="1800" dirty="0" smtClean="0">
                <a:latin typeface="Chalkduster"/>
                <a:cs typeface="Chalkduster"/>
              </a:rPr>
              <a:t/>
            </a:r>
            <a:br>
              <a:rPr lang="en-US" sz="1800" dirty="0" smtClean="0">
                <a:latin typeface="Chalkduster"/>
                <a:cs typeface="Chalkduster"/>
              </a:rPr>
            </a:br>
            <a:r>
              <a:rPr lang="en-US" sz="1800" dirty="0" smtClean="0">
                <a:latin typeface="Chalkduster"/>
                <a:cs typeface="Chalkduster"/>
              </a:rPr>
              <a:t> </a:t>
            </a:r>
            <a:br>
              <a:rPr lang="en-US" sz="1800" dirty="0" smtClean="0">
                <a:latin typeface="Chalkduster"/>
                <a:cs typeface="Chalkduster"/>
              </a:rPr>
            </a:br>
            <a:r>
              <a:rPr lang="en-US" sz="1800" dirty="0" smtClean="0">
                <a:latin typeface="Chalkduster"/>
                <a:cs typeface="Chalkduster"/>
              </a:rPr>
              <a:t/>
            </a:r>
            <a:br>
              <a:rPr lang="en-US" sz="1800" dirty="0" smtClean="0">
                <a:latin typeface="Chalkduster"/>
                <a:cs typeface="Chalkduster"/>
              </a:rPr>
            </a:br>
            <a:endParaRPr lang="en-US" sz="2400" dirty="0">
              <a:latin typeface="Chalkduster"/>
              <a:cs typeface="Chalkduster"/>
            </a:endParaRPr>
          </a:p>
        </p:txBody>
      </p:sp>
      <p:pic>
        <p:nvPicPr>
          <p:cNvPr id="4" name="Picture 3" descr="Musings Wiki Logo.jpg">
            <a:hlinkClick r:id="rId5"/>
          </p:cNvPr>
          <p:cNvPicPr>
            <a:picLocks noChangeAspect="1"/>
          </p:cNvPicPr>
          <p:nvPr/>
        </p:nvPicPr>
        <p:blipFill>
          <a:blip r:embed="rId6"/>
          <a:stretch>
            <a:fillRect/>
          </a:stretch>
        </p:blipFill>
        <p:spPr>
          <a:xfrm>
            <a:off x="5489960" y="4527940"/>
            <a:ext cx="1824474" cy="344117"/>
          </a:xfrm>
          <a:prstGeom prst="rect">
            <a:avLst/>
          </a:prstGeom>
        </p:spPr>
      </p:pic>
      <p:pic>
        <p:nvPicPr>
          <p:cNvPr id="5" name="Picture 4"/>
          <p:cNvPicPr>
            <a:picLocks noChangeAspect="1"/>
          </p:cNvPicPr>
          <p:nvPr/>
        </p:nvPicPr>
        <p:blipFill>
          <a:blip r:embed="rId7"/>
          <a:stretch>
            <a:fillRect/>
          </a:stretch>
        </p:blipFill>
        <p:spPr>
          <a:xfrm>
            <a:off x="5627751" y="3979928"/>
            <a:ext cx="1686683" cy="335473"/>
          </a:xfrm>
          <a:prstGeom prst="rect">
            <a:avLst/>
          </a:prstGeom>
          <a:ln w="12700">
            <a:solidFill>
              <a:schemeClr val="tx1"/>
            </a:solid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5954"/>
            <a:ext cx="8229600" cy="6422045"/>
          </a:xfrm>
        </p:spPr>
        <p:txBody>
          <a:bodyPr>
            <a:normAutofit fontScale="92500" lnSpcReduction="10000"/>
          </a:bodyPr>
          <a:lstStyle/>
          <a:p>
            <a:pPr algn="ctr">
              <a:buNone/>
            </a:pPr>
            <a:r>
              <a:rPr lang="en-US" sz="1800" b="1" i="1" dirty="0" smtClean="0">
                <a:solidFill>
                  <a:srgbClr val="FF0000"/>
                </a:solidFill>
              </a:rPr>
              <a:t>EVEN MORE BREAKING NEWS!  EVEN MORE BREAKING NEWS! </a:t>
            </a:r>
          </a:p>
          <a:p>
            <a:pPr algn="ctr">
              <a:buNone/>
            </a:pPr>
            <a:r>
              <a:rPr lang="en-US" sz="1800" b="1" i="1" dirty="0" smtClean="0">
                <a:solidFill>
                  <a:srgbClr val="FF0000"/>
                </a:solidFill>
              </a:rPr>
              <a:t>EVEN MORE BREAKING NEWS!</a:t>
            </a:r>
            <a:endParaRPr lang="en-US" sz="1800" dirty="0" smtClean="0">
              <a:solidFill>
                <a:srgbClr val="FF0000"/>
              </a:solidFill>
            </a:endParaRPr>
          </a:p>
          <a:p>
            <a:pPr>
              <a:buNone/>
            </a:pPr>
            <a:r>
              <a:rPr lang="en-US" sz="1946" i="1" dirty="0" smtClean="0">
                <a:hlinkClick r:id="rId2"/>
              </a:rPr>
              <a:t>SMARTtech</a:t>
            </a:r>
            <a:r>
              <a:rPr lang="en-US" sz="1946" i="1" dirty="0" smtClean="0"/>
              <a:t> </a:t>
            </a:r>
            <a:r>
              <a:rPr lang="en-US" sz="1946" dirty="0" smtClean="0"/>
              <a:t>has just released a </a:t>
            </a:r>
            <a:r>
              <a:rPr lang="en-US" sz="1946" i="1" dirty="0" smtClean="0">
                <a:hlinkClick r:id="rId3"/>
              </a:rPr>
              <a:t>multi-touch SMART Board</a:t>
            </a:r>
            <a:r>
              <a:rPr lang="en-US" sz="1946" dirty="0" smtClean="0"/>
              <a:t>! Read about all of the </a:t>
            </a:r>
          </a:p>
          <a:p>
            <a:pPr>
              <a:buNone/>
            </a:pPr>
            <a:r>
              <a:rPr lang="en-US" sz="1946" dirty="0" smtClean="0"/>
              <a:t>features of this amazing new tool here:</a:t>
            </a:r>
          </a:p>
          <a:p>
            <a:pPr>
              <a:buNone/>
            </a:pPr>
            <a:r>
              <a:rPr lang="en-US" sz="1176" dirty="0" smtClean="0">
                <a:hlinkClick r:id="rId4"/>
              </a:rPr>
              <a:t>http://www.smarttech.com/us/About+SMART/About+SMART/Newsroom/Media+releases/Recent+Releases/October+19+2010</a:t>
            </a:r>
            <a:endParaRPr lang="en-US" sz="1176" dirty="0" smtClean="0"/>
          </a:p>
          <a:p>
            <a:pPr>
              <a:buClr>
                <a:schemeClr val="tx1"/>
              </a:buClr>
              <a:buNone/>
            </a:pPr>
            <a:endParaRPr lang="en-US" sz="1800" dirty="0" smtClean="0">
              <a:hlinkClick r:id="rId2"/>
            </a:endParaRPr>
          </a:p>
          <a:p>
            <a:pPr>
              <a:buClr>
                <a:schemeClr val="tx1"/>
              </a:buClr>
              <a:buNone/>
            </a:pPr>
            <a:r>
              <a:rPr lang="en-US" sz="1946" i="1" dirty="0" smtClean="0">
                <a:hlinkClick r:id="rId2"/>
              </a:rPr>
              <a:t>SMARTtech</a:t>
            </a:r>
            <a:r>
              <a:rPr lang="en-US" sz="1946" i="1" dirty="0" smtClean="0"/>
              <a:t> </a:t>
            </a:r>
            <a:r>
              <a:rPr lang="en-US" sz="1946" dirty="0" smtClean="0"/>
              <a:t>offers awesome online live training events for all of their products at the </a:t>
            </a:r>
          </a:p>
          <a:p>
            <a:pPr>
              <a:buClr>
                <a:schemeClr val="tx1"/>
              </a:buClr>
              <a:buNone/>
            </a:pPr>
            <a:r>
              <a:rPr lang="en-US" sz="1946" i="1" dirty="0" smtClean="0">
                <a:hlinkClick r:id="rId5"/>
              </a:rPr>
              <a:t>SMART Learning Center</a:t>
            </a:r>
            <a:r>
              <a:rPr lang="en-US" sz="1946" dirty="0" smtClean="0"/>
              <a:t>, many of which are free. They also offer on-site training.  </a:t>
            </a:r>
          </a:p>
          <a:p>
            <a:pPr>
              <a:buClr>
                <a:schemeClr val="tx1"/>
              </a:buClr>
              <a:buNone/>
            </a:pPr>
            <a:r>
              <a:rPr lang="en-US" sz="1946" i="1" dirty="0" smtClean="0">
                <a:hlinkClick r:id="rId2"/>
              </a:rPr>
              <a:t>SMARTtech</a:t>
            </a:r>
            <a:r>
              <a:rPr lang="en-US" sz="1946" dirty="0" smtClean="0"/>
              <a:t> publishes </a:t>
            </a:r>
            <a:r>
              <a:rPr lang="en-US" sz="1946" i="1" dirty="0" smtClean="0">
                <a:hlinkClick r:id="rId6"/>
              </a:rPr>
              <a:t>EdCompass</a:t>
            </a:r>
            <a:r>
              <a:rPr lang="en-US" sz="1946" dirty="0" smtClean="0"/>
              <a:t>, a newsletter with all of the latest product news, and </a:t>
            </a:r>
          </a:p>
          <a:p>
            <a:pPr>
              <a:buClr>
                <a:schemeClr val="tx1"/>
              </a:buClr>
              <a:buNone/>
            </a:pPr>
            <a:r>
              <a:rPr lang="en-US" sz="1946" dirty="0" smtClean="0"/>
              <a:t>tips and best practices for using the </a:t>
            </a:r>
            <a:r>
              <a:rPr lang="en-US" sz="1946" i="1" dirty="0" smtClean="0">
                <a:hlinkClick r:id="rId7"/>
              </a:rPr>
              <a:t>SMART Board</a:t>
            </a:r>
            <a:r>
              <a:rPr lang="en-US" sz="1946" dirty="0" smtClean="0"/>
              <a:t>.</a:t>
            </a:r>
            <a:r>
              <a:rPr lang="en-US" sz="1946" i="1" dirty="0" smtClean="0"/>
              <a:t> </a:t>
            </a:r>
            <a:r>
              <a:rPr lang="en-US" sz="1946" i="1" dirty="0" smtClean="0">
                <a:hlinkClick r:id="rId2"/>
              </a:rPr>
              <a:t>SMARTtech</a:t>
            </a:r>
            <a:r>
              <a:rPr lang="en-US" sz="1946" dirty="0" smtClean="0"/>
              <a:t> also offers some great </a:t>
            </a:r>
          </a:p>
          <a:p>
            <a:pPr>
              <a:buClr>
                <a:schemeClr val="tx1"/>
              </a:buClr>
              <a:buNone/>
            </a:pPr>
            <a:r>
              <a:rPr lang="en-US" sz="1946" dirty="0" smtClean="0">
                <a:hlinkClick r:id="rId8"/>
              </a:rPr>
              <a:t>Webinars</a:t>
            </a:r>
            <a:r>
              <a:rPr lang="en-US" sz="1946" dirty="0" smtClean="0"/>
              <a:t> focused on educational technology integration.  They also offer some </a:t>
            </a:r>
          </a:p>
          <a:p>
            <a:pPr>
              <a:buClr>
                <a:schemeClr val="tx1"/>
              </a:buClr>
              <a:buNone/>
            </a:pPr>
            <a:r>
              <a:rPr lang="en-US" sz="1946" dirty="0" smtClean="0">
                <a:hlinkClick r:id="rId9"/>
              </a:rPr>
              <a:t>funding resources</a:t>
            </a:r>
            <a:r>
              <a:rPr lang="en-US" sz="1946" dirty="0" smtClean="0"/>
              <a:t> for obtaining a </a:t>
            </a:r>
            <a:r>
              <a:rPr lang="en-US" sz="1946" i="1" dirty="0" smtClean="0">
                <a:hlinkClick r:id="rId7"/>
              </a:rPr>
              <a:t>SMART Board</a:t>
            </a:r>
            <a:r>
              <a:rPr lang="en-US" sz="1946" i="1" dirty="0" smtClean="0"/>
              <a:t> and related products from </a:t>
            </a:r>
            <a:r>
              <a:rPr lang="en-US" sz="1946" i="1" dirty="0" smtClean="0">
                <a:hlinkClick r:id="rId2"/>
              </a:rPr>
              <a:t>SMARTtech</a:t>
            </a:r>
            <a:r>
              <a:rPr lang="en-US" sz="1946" dirty="0" smtClean="0"/>
              <a:t>.</a:t>
            </a:r>
          </a:p>
          <a:p>
            <a:pPr>
              <a:buClr>
                <a:schemeClr val="tx1"/>
              </a:buClr>
              <a:buNone/>
            </a:pPr>
            <a:r>
              <a:rPr lang="en-US" sz="1000" dirty="0" smtClean="0">
                <a:cs typeface="Chalkduster"/>
                <a:hlinkClick r:id="rId5"/>
              </a:rPr>
              <a:t>http://smarttech.com/us/Resources/Training/SMART+Learning+Center</a:t>
            </a:r>
            <a:endParaRPr lang="en-US" sz="1000" dirty="0" smtClean="0">
              <a:cs typeface="Chalkduster"/>
            </a:endParaRPr>
          </a:p>
          <a:p>
            <a:pPr>
              <a:buClr>
                <a:schemeClr val="tx1"/>
              </a:buClr>
              <a:buNone/>
            </a:pPr>
            <a:r>
              <a:rPr lang="en-US" sz="1000" dirty="0" smtClean="0">
                <a:cs typeface="Chalkduster"/>
                <a:hlinkClick r:id="rId6"/>
              </a:rPr>
              <a:t>http://smarttech.com/us/Resources/SMART+Publications/EDCompass</a:t>
            </a:r>
            <a:endParaRPr lang="en-US" sz="1000" dirty="0" smtClean="0">
              <a:cs typeface="Chalkduster"/>
            </a:endParaRPr>
          </a:p>
          <a:p>
            <a:pPr>
              <a:buNone/>
            </a:pPr>
            <a:r>
              <a:rPr lang="en-US" sz="1000" dirty="0" smtClean="0">
                <a:cs typeface="Chalkduster"/>
                <a:hlinkClick r:id="rId8"/>
              </a:rPr>
              <a:t>http://smarttech.com/us/Resources/Webinars</a:t>
            </a:r>
            <a:endParaRPr lang="en-US" sz="1000" dirty="0" smtClean="0">
              <a:cs typeface="Chalkduster"/>
            </a:endParaRPr>
          </a:p>
          <a:p>
            <a:pPr>
              <a:buNone/>
            </a:pPr>
            <a:r>
              <a:rPr lang="en-US" sz="1000" dirty="0" smtClean="0">
                <a:cs typeface="Chalkduster"/>
                <a:hlinkClick r:id="rId9"/>
              </a:rPr>
              <a:t>http://smarttech.com/us/Resources/SMART+education+programs/Grants+and+fundraising</a:t>
            </a:r>
            <a:endParaRPr lang="en-US" sz="1000" dirty="0" smtClean="0">
              <a:cs typeface="Chalkduster"/>
            </a:endParaRPr>
          </a:p>
          <a:p>
            <a:pPr>
              <a:buClr>
                <a:schemeClr val="tx1"/>
              </a:buClr>
              <a:buNone/>
            </a:pPr>
            <a:endParaRPr lang="en-US" sz="1000" dirty="0" smtClean="0">
              <a:cs typeface="Chalkduster"/>
              <a:hlinkClick r:id="rId5"/>
            </a:endParaRPr>
          </a:p>
          <a:p>
            <a:pPr>
              <a:buNone/>
            </a:pPr>
            <a:r>
              <a:rPr lang="en-US" sz="1946" dirty="0" smtClean="0"/>
              <a:t>Anne Irwin is the regional director (Indiana) for </a:t>
            </a:r>
            <a:r>
              <a:rPr lang="en-US" sz="1946" i="1" dirty="0" smtClean="0">
                <a:hlinkClick r:id="rId10"/>
              </a:rPr>
              <a:t>SmartEd </a:t>
            </a:r>
            <a:r>
              <a:rPr lang="en-US" sz="1946" dirty="0" smtClean="0"/>
              <a:t>services is:</a:t>
            </a:r>
          </a:p>
          <a:p>
            <a:endParaRPr lang="en-US" sz="2000" i="1" dirty="0" smtClean="0"/>
          </a:p>
          <a:p>
            <a:pPr lvl="1">
              <a:buNone/>
            </a:pPr>
            <a:r>
              <a:rPr lang="en-US" sz="1514" i="1" dirty="0" smtClean="0"/>
              <a:t>Anne K. Irwin</a:t>
            </a:r>
            <a:r>
              <a:rPr lang="en-US" sz="1514" dirty="0" smtClean="0"/>
              <a:t> </a:t>
            </a:r>
          </a:p>
          <a:p>
            <a:pPr lvl="1">
              <a:buNone/>
            </a:pPr>
            <a:r>
              <a:rPr lang="en-US" sz="1514" i="1" dirty="0" smtClean="0"/>
              <a:t>Regional Director</a:t>
            </a:r>
            <a:r>
              <a:rPr lang="en-US" sz="1514" dirty="0" smtClean="0"/>
              <a:t> </a:t>
            </a:r>
            <a:r>
              <a:rPr lang="en-US" sz="1514" i="1" dirty="0" err="1" smtClean="0"/>
              <a:t>SmartEd</a:t>
            </a:r>
            <a:r>
              <a:rPr lang="en-US" sz="1514" i="1" dirty="0" smtClean="0"/>
              <a:t> Services</a:t>
            </a:r>
            <a:r>
              <a:rPr lang="en-US" sz="1514" dirty="0" smtClean="0"/>
              <a:t> </a:t>
            </a:r>
          </a:p>
          <a:p>
            <a:pPr lvl="1">
              <a:buNone/>
            </a:pPr>
            <a:r>
              <a:rPr lang="en-US" sz="1514" i="1" dirty="0" smtClean="0"/>
              <a:t>260.224.3663</a:t>
            </a:r>
            <a:r>
              <a:rPr lang="en-US" sz="1514" dirty="0" smtClean="0"/>
              <a:t> </a:t>
            </a:r>
            <a:r>
              <a:rPr lang="en-US" sz="1514" i="1" dirty="0" smtClean="0"/>
              <a:t>800.251.4077</a:t>
            </a:r>
            <a:r>
              <a:rPr lang="en-US" sz="1514" dirty="0" smtClean="0"/>
              <a:t> </a:t>
            </a:r>
          </a:p>
          <a:p>
            <a:pPr lvl="1">
              <a:buNone/>
            </a:pPr>
            <a:r>
              <a:rPr lang="en-US" sz="1514" i="1" dirty="0" smtClean="0">
                <a:hlinkClick r:id="rId11"/>
              </a:rPr>
              <a:t>airwin@teachsmart.org</a:t>
            </a:r>
            <a:r>
              <a:rPr lang="en-US" sz="1514" dirty="0" smtClean="0"/>
              <a:t> </a:t>
            </a:r>
          </a:p>
          <a:p>
            <a:pPr lvl="1">
              <a:buNone/>
            </a:pPr>
            <a:r>
              <a:rPr lang="en-US" sz="1514" i="1" dirty="0" smtClean="0">
                <a:hlinkClick r:id="rId10"/>
              </a:rPr>
              <a:t>www.teachsmart.org</a:t>
            </a:r>
            <a:endParaRPr lang="en-US" sz="1514" i="1" dirty="0" smtClean="0"/>
          </a:p>
          <a:p>
            <a:pPr>
              <a:buNone/>
            </a:pPr>
            <a:r>
              <a:rPr lang="en-US" sz="1081" i="1" dirty="0" smtClean="0">
                <a:hlinkClick r:id="rId11"/>
              </a:rPr>
              <a:t>www.teachsmart.org</a:t>
            </a:r>
            <a:endParaRPr lang="en-US" sz="1081" dirty="0" smtClean="0">
              <a:cs typeface="Chalkduster"/>
              <a:hlinkClick r:id="rId5"/>
            </a:endParaRPr>
          </a:p>
          <a:p>
            <a:pPr>
              <a:buClr>
                <a:schemeClr val="tx1"/>
              </a:buClr>
              <a:buNone/>
            </a:pPr>
            <a:endParaRPr lang="en-US" sz="1200" dirty="0" smtClean="0">
              <a:cs typeface="Chalkduster"/>
              <a:hlinkClick r:id="rId5"/>
            </a:endParaRPr>
          </a:p>
          <a:p>
            <a:pPr>
              <a:buNone/>
            </a:pPr>
            <a:endParaRPr lang="en-US" sz="1200" dirty="0" smtClean="0">
              <a:latin typeface="Chalkduster"/>
              <a:cs typeface="Chalkduster"/>
            </a:endParaRPr>
          </a:p>
          <a:p>
            <a:pPr>
              <a:buNone/>
            </a:pPr>
            <a:endParaRPr lang="en-US" sz="1200" dirty="0" smtClean="0">
              <a:latin typeface="Chalkduster"/>
              <a:cs typeface="Chalkduster"/>
            </a:endParaRPr>
          </a:p>
          <a:p>
            <a:pPr>
              <a:buNone/>
            </a:pPr>
            <a:endParaRPr lang="en-US" sz="1200" dirty="0" smtClean="0">
              <a:latin typeface="Chalkduster"/>
              <a:cs typeface="Chalkduster"/>
            </a:endParaRPr>
          </a:p>
          <a:p>
            <a:pPr>
              <a:buNone/>
            </a:pPr>
            <a:endParaRPr lang="en-US" sz="1200" dirty="0" smtClean="0">
              <a:latin typeface="Chalkduster"/>
              <a:cs typeface="Chalkduster"/>
            </a:endParaRPr>
          </a:p>
          <a:p>
            <a:pP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a:buNone/>
            </a:pPr>
            <a:endParaRPr 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8213"/>
            <a:ext cx="8229600" cy="6011299"/>
          </a:xfrm>
        </p:spPr>
        <p:txBody>
          <a:bodyPr>
            <a:normAutofit/>
          </a:bodyPr>
          <a:lstStyle/>
          <a:p>
            <a:pPr>
              <a:buNone/>
            </a:pPr>
            <a:r>
              <a:rPr lang="en-US" sz="1800" dirty="0" smtClean="0"/>
              <a:t>So, why is the </a:t>
            </a:r>
            <a:r>
              <a:rPr lang="en-US" sz="1800" i="1" dirty="0" smtClean="0">
                <a:hlinkClick r:id="rId2"/>
              </a:rPr>
              <a:t>SMART Board</a:t>
            </a:r>
            <a:r>
              <a:rPr lang="en-US" sz="1800" i="1" dirty="0" smtClean="0"/>
              <a:t> </a:t>
            </a:r>
            <a:r>
              <a:rPr lang="en-US" sz="1800" dirty="0" smtClean="0"/>
              <a:t>such such powerful learning tool?</a:t>
            </a:r>
          </a:p>
          <a:p>
            <a:pPr lvl="6">
              <a:buNone/>
            </a:pPr>
            <a:endParaRPr lang="en-US" sz="1800" dirty="0" smtClean="0"/>
          </a:p>
          <a:p>
            <a:pPr lvl="6">
              <a:buFont typeface="Wingdings" charset="2"/>
              <a:buChar char="Ø"/>
            </a:pPr>
            <a:r>
              <a:rPr lang="en-US" sz="1514" dirty="0" smtClean="0"/>
              <a:t>Interactivity and animations spell, “immediate student engagement”.</a:t>
            </a:r>
          </a:p>
          <a:p>
            <a:pPr lvl="6">
              <a:buNone/>
            </a:pPr>
            <a:endParaRPr lang="en-US" sz="1514" dirty="0" smtClean="0"/>
          </a:p>
          <a:p>
            <a:pPr lvl="6">
              <a:buFont typeface="Wingdings" charset="2"/>
              <a:buChar char="Ø"/>
            </a:pPr>
            <a:r>
              <a:rPr lang="en-US" sz="1514" dirty="0" smtClean="0"/>
              <a:t>Facilitates vivid, clean, and focus friendly visuals.</a:t>
            </a:r>
          </a:p>
          <a:p>
            <a:pPr lvl="6">
              <a:buNone/>
            </a:pPr>
            <a:endParaRPr lang="en-US" sz="1514" dirty="0" smtClean="0"/>
          </a:p>
          <a:p>
            <a:pPr lvl="6">
              <a:buFont typeface="Wingdings" charset="2"/>
              <a:buChar char="Ø"/>
            </a:pPr>
            <a:r>
              <a:rPr lang="en-US" sz="1514" dirty="0" smtClean="0"/>
              <a:t>Music teachers can project “stuff” big for our large groups.</a:t>
            </a:r>
          </a:p>
          <a:p>
            <a:pPr lvl="6">
              <a:buNone/>
            </a:pPr>
            <a:endParaRPr lang="en-US" sz="1514" dirty="0" smtClean="0"/>
          </a:p>
          <a:p>
            <a:pPr lvl="6">
              <a:buFont typeface="Wingdings" charset="2"/>
              <a:buChar char="Ø"/>
            </a:pPr>
            <a:r>
              <a:rPr lang="en-US" sz="1514" dirty="0" smtClean="0"/>
              <a:t>It’s intuitively friendly to the “digital natives”.</a:t>
            </a:r>
          </a:p>
          <a:p>
            <a:pPr lvl="6">
              <a:buNone/>
            </a:pPr>
            <a:endParaRPr lang="en-US" sz="1514" dirty="0" smtClean="0"/>
          </a:p>
          <a:p>
            <a:pPr lvl="6">
              <a:buFont typeface="Wingdings" charset="2"/>
              <a:buChar char="Ø"/>
            </a:pPr>
            <a:r>
              <a:rPr lang="en-US" sz="1514" dirty="0" smtClean="0"/>
              <a:t>The digital files that you create are “forever”, easily accessed, and easily stored.</a:t>
            </a:r>
          </a:p>
          <a:p>
            <a:pPr lvl="6">
              <a:buNone/>
            </a:pPr>
            <a:endParaRPr lang="en-US" sz="1514" dirty="0" smtClean="0"/>
          </a:p>
          <a:p>
            <a:pPr lvl="6">
              <a:buFont typeface="Wingdings" charset="2"/>
              <a:buChar char="Ø"/>
            </a:pPr>
            <a:r>
              <a:rPr lang="en-US" sz="1514" dirty="0" smtClean="0"/>
              <a:t>The visualization tools in </a:t>
            </a:r>
            <a:r>
              <a:rPr lang="en-US" sz="1514" i="1" dirty="0" smtClean="0"/>
              <a:t>SMART Notebook </a:t>
            </a:r>
            <a:r>
              <a:rPr lang="en-US" sz="1514" dirty="0" smtClean="0"/>
              <a:t>software enable “layered learning” and help the teachers address all learning styles simultaneously (visual, auditory, kinesthetic learners). “A picture IS worth a thousand words”.</a:t>
            </a:r>
          </a:p>
          <a:p>
            <a:pPr lvl="6">
              <a:buFont typeface="Wingdings" charset="2"/>
              <a:buChar char="Ø"/>
            </a:pPr>
            <a:endParaRPr lang="en-US" sz="1200" dirty="0" smtClean="0"/>
          </a:p>
          <a:p>
            <a:pPr lvl="6">
              <a:buFont typeface="Wingdings" charset="2"/>
              <a:buChar char="Ø"/>
            </a:pPr>
            <a:endParaRPr lang="en-US" sz="1200" dirty="0" smtClean="0"/>
          </a:p>
          <a:p>
            <a:pPr>
              <a:buNone/>
            </a:pPr>
            <a:r>
              <a:rPr lang="en-US" sz="1800" dirty="0" smtClean="0"/>
              <a:t>Perhaps this student says it best . . . </a:t>
            </a:r>
          </a:p>
          <a:p>
            <a:pPr>
              <a:buNone/>
            </a:pPr>
            <a:r>
              <a:rPr lang="en-US" sz="1000" dirty="0" smtClean="0">
                <a:hlinkClick r:id="rId3"/>
              </a:rPr>
              <a:t>http://wsdtube.mciu.org/videos/21/what-is-a-smartboard?</a:t>
            </a:r>
            <a:endParaRPr lang="en-US" sz="1000" dirty="0" smtClean="0"/>
          </a:p>
          <a:p>
            <a:pPr>
              <a:buNone/>
            </a:pPr>
            <a:endParaRPr lang="en-US" sz="1000" dirty="0" smtClean="0"/>
          </a:p>
          <a:p>
            <a:pPr>
              <a:buNone/>
            </a:pPr>
            <a:endParaRPr lang="en-US" sz="1800" dirty="0" smtClean="0">
              <a:latin typeface="Chalkduster"/>
              <a:cs typeface="Chalkduster"/>
            </a:endParaRPr>
          </a:p>
          <a:p>
            <a:pPr lvl="1">
              <a:buFont typeface="Wingdings" charset="2"/>
              <a:buChar char="Ø"/>
            </a:pPr>
            <a:endParaRPr lang="en-US" sz="1400" dirty="0" smtClean="0">
              <a:latin typeface="Chalkduster"/>
              <a:cs typeface="Chalkduster"/>
            </a:endParaRPr>
          </a:p>
          <a:p>
            <a:pPr lvl="1">
              <a:buFont typeface="Wingdings" charset="2"/>
              <a:buChar char="Ø"/>
            </a:pPr>
            <a:endParaRPr lang="en-US" sz="1400" dirty="0" smtClean="0">
              <a:latin typeface="Chalkduster"/>
              <a:cs typeface="Chalkduster"/>
            </a:endParaRPr>
          </a:p>
          <a:p>
            <a:pPr>
              <a:buNone/>
            </a:pPr>
            <a:endParaRPr lang="en-US" sz="1800" dirty="0" smtClean="0">
              <a:solidFill>
                <a:srgbClr val="FF0000"/>
              </a:solidFill>
              <a:latin typeface="Chalkduster"/>
              <a:cs typeface="Chalkduster"/>
            </a:endParaRPr>
          </a:p>
          <a:p>
            <a:pPr>
              <a:buNone/>
            </a:pPr>
            <a:endParaRPr lang="en-US" sz="1800" dirty="0" smtClean="0">
              <a:latin typeface="Chalkduster"/>
              <a:cs typeface="Chalkduster"/>
            </a:endParaRPr>
          </a:p>
          <a:p>
            <a:pPr>
              <a:buNone/>
            </a:pPr>
            <a:endParaRPr lang="en-US" sz="1800" dirty="0"/>
          </a:p>
        </p:txBody>
      </p:sp>
      <p:pic>
        <p:nvPicPr>
          <p:cNvPr id="4" name="Picture 3" descr="smartboard.jpg"/>
          <p:cNvPicPr>
            <a:picLocks noChangeAspect="1"/>
          </p:cNvPicPr>
          <p:nvPr/>
        </p:nvPicPr>
        <p:blipFill>
          <a:blip r:embed="rId4"/>
          <a:stretch>
            <a:fillRect/>
          </a:stretch>
        </p:blipFill>
        <p:spPr>
          <a:xfrm>
            <a:off x="457200" y="1253057"/>
            <a:ext cx="2514600" cy="32258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5665"/>
            <a:ext cx="8229600" cy="6136934"/>
          </a:xfrm>
        </p:spPr>
        <p:txBody>
          <a:bodyPr>
            <a:normAutofit/>
          </a:bodyPr>
          <a:lstStyle/>
          <a:p>
            <a:pPr>
              <a:buNone/>
            </a:pPr>
            <a:r>
              <a:rPr lang="en-US" sz="1800" dirty="0" smtClean="0"/>
              <a:t>We </a:t>
            </a:r>
            <a:r>
              <a:rPr lang="en-US" sz="1800" i="1" dirty="0" smtClean="0">
                <a:hlinkClick r:id="rId3"/>
              </a:rPr>
              <a:t>Smart Board</a:t>
            </a:r>
            <a:r>
              <a:rPr lang="en-US" sz="1800" dirty="0" smtClean="0"/>
              <a:t> fanatics like to import all of the files for a lesson into </a:t>
            </a:r>
            <a:r>
              <a:rPr lang="en-US" sz="1800" i="1" dirty="0" smtClean="0">
                <a:hlinkClick r:id="rId4"/>
              </a:rPr>
              <a:t>Smart Notebook</a:t>
            </a:r>
            <a:r>
              <a:rPr lang="en-US" sz="1800" i="1" dirty="0" smtClean="0"/>
              <a:t> </a:t>
            </a:r>
          </a:p>
          <a:p>
            <a:pPr>
              <a:buNone/>
            </a:pPr>
            <a:r>
              <a:rPr lang="en-US" sz="1800" dirty="0" smtClean="0"/>
              <a:t>file so that students can finger click (on the board) in the </a:t>
            </a:r>
            <a:r>
              <a:rPr lang="en-US" sz="1800" i="1" dirty="0" smtClean="0"/>
              <a:t>Page Sorter</a:t>
            </a:r>
            <a:r>
              <a:rPr lang="en-US" sz="1800" dirty="0" smtClean="0"/>
              <a:t> to navigate back</a:t>
            </a:r>
          </a:p>
          <a:p>
            <a:pPr>
              <a:buNone/>
            </a:pPr>
            <a:r>
              <a:rPr lang="en-US" sz="1800" dirty="0" smtClean="0"/>
              <a:t>and forth between several </a:t>
            </a:r>
            <a:r>
              <a:rPr lang="en-US" sz="1800" i="1" dirty="0" smtClean="0">
                <a:hlinkClick r:id="rId4"/>
              </a:rPr>
              <a:t>SMART Notebook</a:t>
            </a:r>
            <a:r>
              <a:rPr lang="en-US" sz="1800" dirty="0" smtClean="0"/>
              <a:t> lesson pages (which have been</a:t>
            </a:r>
          </a:p>
          <a:p>
            <a:pPr>
              <a:buNone/>
            </a:pPr>
            <a:r>
              <a:rPr lang="en-US" sz="1800" dirty="0" smtClean="0"/>
              <a:t>created with various applications and file formats, then, imported into</a:t>
            </a:r>
          </a:p>
          <a:p>
            <a:pPr>
              <a:buNone/>
            </a:pPr>
            <a:r>
              <a:rPr lang="en-US" sz="1800" i="1" dirty="0" smtClean="0">
                <a:hlinkClick r:id="rId4"/>
              </a:rPr>
              <a:t>SMART Notebook</a:t>
            </a:r>
            <a:r>
              <a:rPr lang="en-US" sz="1800" dirty="0" smtClean="0"/>
              <a:t> software) and use the totally cool </a:t>
            </a:r>
            <a:r>
              <a:rPr lang="en-US" sz="1800" i="1" dirty="0" smtClean="0">
                <a:hlinkClick r:id="rId4"/>
              </a:rPr>
              <a:t>SMART Notebook</a:t>
            </a:r>
            <a:r>
              <a:rPr lang="en-US" sz="1800" dirty="0" smtClean="0">
                <a:hlinkClick r:id="rId4"/>
              </a:rPr>
              <a:t> </a:t>
            </a:r>
            <a:r>
              <a:rPr lang="en-US" sz="1800" dirty="0" smtClean="0"/>
              <a:t>tools.</a:t>
            </a:r>
          </a:p>
          <a:p>
            <a:pPr>
              <a:buNone/>
            </a:pPr>
            <a:r>
              <a:rPr lang="en-US" sz="1800" dirty="0" smtClean="0"/>
              <a:t> </a:t>
            </a:r>
          </a:p>
          <a:p>
            <a:pPr>
              <a:buNone/>
            </a:pPr>
            <a:r>
              <a:rPr lang="en-US" sz="1800" i="1" dirty="0" smtClean="0">
                <a:hlinkClick r:id="rId4"/>
              </a:rPr>
              <a:t>Smart Notebook</a:t>
            </a:r>
            <a:r>
              <a:rPr lang="en-US" sz="1800" i="1" dirty="0" smtClean="0"/>
              <a:t> </a:t>
            </a:r>
            <a:r>
              <a:rPr lang="en-US" sz="1800" dirty="0" smtClean="0"/>
              <a:t>software is P.C. user friendly and directly imports most of the </a:t>
            </a:r>
          </a:p>
          <a:p>
            <a:pPr>
              <a:buNone/>
            </a:pPr>
            <a:r>
              <a:rPr lang="en-US" sz="1800" i="1" dirty="0" smtClean="0"/>
              <a:t>Microsoft Office</a:t>
            </a:r>
            <a:r>
              <a:rPr lang="en-US" sz="1800" dirty="0" smtClean="0"/>
              <a:t> apps, as well as audio (as MP3’s), video (by link), and </a:t>
            </a:r>
            <a:r>
              <a:rPr lang="en-US" sz="1800" i="1" dirty="0" smtClean="0"/>
              <a:t>Flash</a:t>
            </a:r>
            <a:r>
              <a:rPr lang="en-US" sz="1800" dirty="0" smtClean="0"/>
              <a:t> files </a:t>
            </a:r>
          </a:p>
          <a:p>
            <a:pPr>
              <a:buNone/>
            </a:pPr>
            <a:r>
              <a:rPr lang="en-US" sz="1800" dirty="0" smtClean="0"/>
              <a:t>(currently, there are Issues with </a:t>
            </a:r>
            <a:r>
              <a:rPr lang="en-US" sz="1800" i="1" dirty="0" smtClean="0"/>
              <a:t>Flash</a:t>
            </a:r>
            <a:r>
              <a:rPr lang="en-US" sz="1800" dirty="0" smtClean="0"/>
              <a:t> on a Mac). </a:t>
            </a:r>
            <a:r>
              <a:rPr lang="en-US" sz="1800" i="1" dirty="0" smtClean="0">
                <a:hlinkClick r:id="rId4"/>
              </a:rPr>
              <a:t>Smart Notebook</a:t>
            </a:r>
            <a:r>
              <a:rPr lang="en-US" sz="1800" i="1" dirty="0" smtClean="0"/>
              <a:t> </a:t>
            </a:r>
            <a:r>
              <a:rPr lang="en-US" sz="1800" dirty="0" smtClean="0"/>
              <a:t>files export </a:t>
            </a:r>
          </a:p>
          <a:p>
            <a:pPr>
              <a:buNone/>
            </a:pPr>
            <a:r>
              <a:rPr lang="en-US" sz="1800" dirty="0" smtClean="0"/>
              <a:t>as </a:t>
            </a:r>
            <a:r>
              <a:rPr lang="en-US" sz="1800" dirty="0" smtClean="0">
                <a:solidFill>
                  <a:srgbClr val="FF0000"/>
                </a:solidFill>
              </a:rPr>
              <a:t>.notebook </a:t>
            </a:r>
            <a:r>
              <a:rPr lang="en-US" sz="1800" dirty="0" smtClean="0"/>
              <a:t>files, web pages, image files, or PDF files. Any </a:t>
            </a:r>
            <a:r>
              <a:rPr lang="en-US" sz="1800" i="1" dirty="0" smtClean="0"/>
              <a:t>SMART Notebook </a:t>
            </a:r>
            <a:r>
              <a:rPr lang="en-US" sz="1800" dirty="0" smtClean="0"/>
              <a:t>file can </a:t>
            </a:r>
          </a:p>
          <a:p>
            <a:pPr>
              <a:buNone/>
            </a:pPr>
            <a:r>
              <a:rPr lang="en-US" sz="1800" dirty="0" smtClean="0"/>
              <a:t>also be recorded and exported as a </a:t>
            </a:r>
            <a:r>
              <a:rPr lang="en-US" sz="1800" i="1" dirty="0" err="1" smtClean="0"/>
              <a:t>screencast</a:t>
            </a:r>
            <a:r>
              <a:rPr lang="en-US" sz="1800" dirty="0" smtClean="0"/>
              <a:t> (as a </a:t>
            </a:r>
            <a:r>
              <a:rPr lang="en-US" sz="1800" i="1" dirty="0" err="1" smtClean="0"/>
              <a:t>Quicktime</a:t>
            </a:r>
            <a:r>
              <a:rPr lang="en-US" sz="1800" i="1" dirty="0" smtClean="0"/>
              <a:t> </a:t>
            </a:r>
            <a:r>
              <a:rPr lang="en-US" sz="1800" dirty="0" smtClean="0"/>
              <a:t>video file), so students </a:t>
            </a:r>
          </a:p>
          <a:p>
            <a:pPr>
              <a:buNone/>
            </a:pPr>
            <a:r>
              <a:rPr lang="en-US" sz="1800" dirty="0" smtClean="0"/>
              <a:t>can engage lessons and projects autonomously, in groups when music class is in </a:t>
            </a:r>
          </a:p>
          <a:p>
            <a:pPr>
              <a:buNone/>
            </a:pPr>
            <a:r>
              <a:rPr lang="en-US" sz="1800" dirty="0" smtClean="0"/>
              <a:t>“workstation” format, or when you have a sub.</a:t>
            </a:r>
          </a:p>
          <a:p>
            <a:pPr>
              <a:buNone/>
            </a:pPr>
            <a:endParaRPr 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622"/>
            <a:ext cx="8229600" cy="6704377"/>
          </a:xfrm>
        </p:spPr>
        <p:txBody>
          <a:bodyPr>
            <a:normAutofit fontScale="25000" lnSpcReduction="20000"/>
          </a:bodyPr>
          <a:lstStyle/>
          <a:p>
            <a:pPr>
              <a:buNone/>
            </a:pPr>
            <a:r>
              <a:rPr lang="en-US" sz="7200" i="1" dirty="0" smtClean="0">
                <a:hlinkClick r:id="rId3"/>
              </a:rPr>
              <a:t>SMART Notebook</a:t>
            </a:r>
            <a:r>
              <a:rPr lang="en-US" sz="7200" dirty="0" smtClean="0"/>
              <a:t> software has </a:t>
            </a:r>
            <a:r>
              <a:rPr lang="en-US" sz="7200" dirty="0" smtClean="0">
                <a:solidFill>
                  <a:srgbClr val="FF0000"/>
                </a:solidFill>
              </a:rPr>
              <a:t>LOTS of tools </a:t>
            </a:r>
            <a:r>
              <a:rPr lang="en-US" sz="7200" dirty="0" smtClean="0"/>
              <a:t>for educators to use for creating and </a:t>
            </a:r>
          </a:p>
          <a:p>
            <a:pPr>
              <a:buNone/>
            </a:pPr>
            <a:r>
              <a:rPr lang="en-US" sz="7200" dirty="0" smtClean="0"/>
              <a:t>navigating digital visualization </a:t>
            </a:r>
            <a:r>
              <a:rPr lang="en-US" sz="7200" dirty="0" smtClean="0"/>
              <a:t>files </a:t>
            </a:r>
          </a:p>
          <a:p>
            <a:pPr>
              <a:buNone/>
            </a:pPr>
            <a:r>
              <a:rPr lang="en-US" sz="7200" dirty="0" smtClean="0"/>
              <a:t>(demonstrated on </a:t>
            </a:r>
            <a:r>
              <a:rPr lang="en-US" sz="7200" i="1" dirty="0" smtClean="0"/>
              <a:t>SMART Board</a:t>
            </a:r>
            <a:r>
              <a:rPr lang="en-US" sz="7200" dirty="0" smtClean="0"/>
              <a:t>):</a:t>
            </a:r>
            <a:endParaRPr lang="en-US" sz="7200" dirty="0" smtClean="0"/>
          </a:p>
          <a:p>
            <a:pPr>
              <a:buNone/>
            </a:pPr>
            <a:endParaRPr lang="en-US" sz="2400" dirty="0" smtClean="0"/>
          </a:p>
          <a:p>
            <a:pPr>
              <a:buFont typeface="Wingdings" charset="2"/>
              <a:buChar char="Ø"/>
            </a:pPr>
            <a:r>
              <a:rPr lang="en-US" sz="5600" i="1" dirty="0" smtClean="0"/>
              <a:t>SMART Board </a:t>
            </a:r>
            <a:r>
              <a:rPr lang="en-US" sz="5600" dirty="0" smtClean="0"/>
              <a:t>Orient and </a:t>
            </a:r>
            <a:r>
              <a:rPr lang="en-US" sz="5600" i="1" dirty="0" smtClean="0"/>
              <a:t>Control Panel Tools</a:t>
            </a:r>
            <a:r>
              <a:rPr lang="en-US" sz="5600" dirty="0" smtClean="0"/>
              <a:t> </a:t>
            </a:r>
            <a:br>
              <a:rPr lang="en-US" sz="5600" dirty="0" smtClean="0"/>
            </a:br>
            <a:endParaRPr lang="en-US" sz="5600" dirty="0" smtClean="0"/>
          </a:p>
          <a:p>
            <a:pPr>
              <a:buFont typeface="Wingdings" charset="2"/>
              <a:buChar char="Ø"/>
            </a:pPr>
            <a:r>
              <a:rPr lang="en-US" sz="5600" i="1" dirty="0" smtClean="0"/>
              <a:t>SMART Notebook Tabs</a:t>
            </a:r>
            <a:r>
              <a:rPr lang="en-US" sz="5600" dirty="0" smtClean="0"/>
              <a:t> </a:t>
            </a:r>
          </a:p>
          <a:p>
            <a:pPr>
              <a:buNone/>
            </a:pPr>
            <a:endParaRPr lang="en-US" sz="5600" dirty="0" smtClean="0"/>
          </a:p>
          <a:p>
            <a:pPr>
              <a:buFont typeface="Wingdings" charset="2"/>
              <a:buChar char="Ø"/>
            </a:pPr>
            <a:r>
              <a:rPr lang="en-US" sz="5600" i="1" dirty="0" smtClean="0"/>
              <a:t>SMART </a:t>
            </a:r>
            <a:r>
              <a:rPr lang="en-US" sz="5600" i="1" dirty="0" smtClean="0"/>
              <a:t>Notebook </a:t>
            </a:r>
            <a:r>
              <a:rPr lang="en-US" sz="5600" i="1" dirty="0" smtClean="0"/>
              <a:t>Tools</a:t>
            </a:r>
            <a:r>
              <a:rPr lang="en-US" sz="5600" dirty="0" smtClean="0"/>
              <a:t> </a:t>
            </a:r>
            <a:r>
              <a:rPr lang="en-US" sz="5600" i="1" dirty="0" smtClean="0"/>
              <a:t> </a:t>
            </a:r>
            <a:r>
              <a:rPr lang="en-US" sz="5600" dirty="0" smtClean="0"/>
              <a:t/>
            </a:r>
            <a:br>
              <a:rPr lang="en-US" sz="5600" dirty="0" smtClean="0"/>
            </a:br>
            <a:endParaRPr lang="en-US" sz="5600" dirty="0" smtClean="0"/>
          </a:p>
          <a:p>
            <a:pPr>
              <a:buFont typeface="Wingdings" charset="2"/>
              <a:buChar char="Ø"/>
            </a:pPr>
            <a:r>
              <a:rPr lang="en-US" sz="5600" i="1" dirty="0" smtClean="0"/>
              <a:t>Floating Tools</a:t>
            </a:r>
            <a:r>
              <a:rPr lang="en-US" sz="5600" dirty="0" smtClean="0"/>
              <a:t> </a:t>
            </a:r>
            <a:br>
              <a:rPr lang="en-US" sz="5600" dirty="0" smtClean="0"/>
            </a:br>
            <a:endParaRPr lang="en-US" sz="5600" dirty="0" smtClean="0"/>
          </a:p>
          <a:p>
            <a:pPr>
              <a:buFont typeface="Wingdings" charset="2"/>
              <a:buChar char="Ø"/>
            </a:pPr>
            <a:r>
              <a:rPr lang="en-US" sz="5600" i="1" dirty="0" smtClean="0"/>
              <a:t>Ink Aware Tools</a:t>
            </a:r>
            <a:r>
              <a:rPr lang="en-US" sz="5600" dirty="0" smtClean="0"/>
              <a:t> </a:t>
            </a:r>
            <a:br>
              <a:rPr lang="en-US" sz="5600" dirty="0" smtClean="0"/>
            </a:br>
            <a:endParaRPr lang="en-US" sz="5600" dirty="0" smtClean="0"/>
          </a:p>
          <a:p>
            <a:pPr>
              <a:buFont typeface="Wingdings" charset="2"/>
              <a:buChar char="Ø"/>
            </a:pPr>
            <a:r>
              <a:rPr lang="en-US" sz="5600" i="1" dirty="0" smtClean="0"/>
              <a:t>Gallery </a:t>
            </a:r>
            <a:r>
              <a:rPr lang="en-US" sz="5600" dirty="0" smtClean="0"/>
              <a:t>Tools </a:t>
            </a:r>
          </a:p>
          <a:p>
            <a:pPr>
              <a:buFont typeface="Wingdings" charset="2"/>
              <a:buChar char="Ø"/>
            </a:pPr>
            <a:endParaRPr lang="en-US" sz="5600" dirty="0" smtClean="0"/>
          </a:p>
          <a:p>
            <a:pPr>
              <a:buFont typeface="Wingdings" charset="2"/>
              <a:buChar char="Ø"/>
            </a:pPr>
            <a:r>
              <a:rPr lang="en-US" sz="5600" i="1" dirty="0" smtClean="0"/>
              <a:t>Lesson Activity Toolkit </a:t>
            </a:r>
          </a:p>
          <a:p>
            <a:endParaRPr lang="en-US" sz="2000" dirty="0" smtClean="0"/>
          </a:p>
          <a:p>
            <a:pPr>
              <a:buNone/>
            </a:pPr>
            <a:r>
              <a:rPr lang="en-US" sz="7200" dirty="0" smtClean="0"/>
              <a:t>In </a:t>
            </a:r>
            <a:r>
              <a:rPr lang="en-US" sz="7200" i="1" dirty="0" smtClean="0">
                <a:hlinkClick r:id="rId3"/>
              </a:rPr>
              <a:t>SMART Notebook</a:t>
            </a:r>
            <a:r>
              <a:rPr lang="en-US" sz="7200" i="1" dirty="0" smtClean="0"/>
              <a:t> </a:t>
            </a:r>
            <a:r>
              <a:rPr lang="en-US" sz="7200" dirty="0" smtClean="0"/>
              <a:t>software you use a set of tabs to create pages:</a:t>
            </a:r>
          </a:p>
          <a:p>
            <a:pPr>
              <a:buFont typeface="Wingdings" charset="2"/>
              <a:buChar char="Ø"/>
            </a:pPr>
            <a:endParaRPr lang="en-US" sz="2240" dirty="0" smtClean="0"/>
          </a:p>
          <a:p>
            <a:pPr>
              <a:buFont typeface="Wingdings" charset="2"/>
              <a:buChar char="Ø"/>
            </a:pPr>
            <a:r>
              <a:rPr lang="en-US" sz="5600" i="1" dirty="0" smtClean="0"/>
              <a:t>Page Sorter </a:t>
            </a:r>
            <a:r>
              <a:rPr lang="en-US" sz="5600" dirty="0" smtClean="0"/>
              <a:t>(Add/Delete Pages, Grouping) </a:t>
            </a:r>
            <a:br>
              <a:rPr lang="en-US" sz="5600" dirty="0" smtClean="0"/>
            </a:br>
            <a:endParaRPr lang="en-US" sz="5600" dirty="0" smtClean="0"/>
          </a:p>
          <a:p>
            <a:pPr>
              <a:buFont typeface="Wingdings" charset="2"/>
              <a:buChar char="Ø"/>
            </a:pPr>
            <a:r>
              <a:rPr lang="en-US" sz="5600" i="1" dirty="0" smtClean="0"/>
              <a:t>Gallery</a:t>
            </a:r>
            <a:r>
              <a:rPr lang="en-US" sz="5600" dirty="0" smtClean="0"/>
              <a:t> (</a:t>
            </a:r>
            <a:r>
              <a:rPr lang="en-US" sz="5600" i="1" dirty="0" smtClean="0"/>
              <a:t>My Content, Gallery Essentials, Lesson Activity Toolkit</a:t>
            </a:r>
            <a:r>
              <a:rPr lang="en-US" sz="5600" dirty="0" smtClean="0"/>
              <a:t>: Pictures, Interactive and Multimedia</a:t>
            </a:r>
            <a:r>
              <a:rPr lang="en-US" sz="5600" dirty="0" smtClean="0"/>
              <a:t>,</a:t>
            </a:r>
          </a:p>
          <a:p>
            <a:pPr lvl="1">
              <a:buNone/>
            </a:pPr>
            <a:r>
              <a:rPr lang="en-US" sz="5600" dirty="0" smtClean="0"/>
              <a:t>Files </a:t>
            </a:r>
            <a:r>
              <a:rPr lang="en-US" sz="5600" dirty="0" smtClean="0"/>
              <a:t>and Pages, Backgrounds and Themes) </a:t>
            </a:r>
            <a:br>
              <a:rPr lang="en-US" sz="5600" dirty="0" smtClean="0"/>
            </a:br>
            <a:endParaRPr lang="en-US" sz="5600" dirty="0" smtClean="0"/>
          </a:p>
          <a:p>
            <a:pPr>
              <a:buFont typeface="Wingdings" charset="2"/>
              <a:buChar char="Ø"/>
            </a:pPr>
            <a:r>
              <a:rPr lang="en-US" sz="5600" i="1" dirty="0" smtClean="0"/>
              <a:t>Attachments</a:t>
            </a:r>
            <a:r>
              <a:rPr lang="en-US" sz="5600" dirty="0" smtClean="0"/>
              <a:t> (attach documents and files) </a:t>
            </a:r>
            <a:br>
              <a:rPr lang="en-US" sz="5600" dirty="0" smtClean="0"/>
            </a:br>
            <a:endParaRPr lang="en-US" sz="5600" dirty="0" smtClean="0"/>
          </a:p>
          <a:p>
            <a:pPr>
              <a:buFont typeface="Wingdings" charset="2"/>
              <a:buChar char="Ø"/>
            </a:pPr>
            <a:r>
              <a:rPr lang="en-US" sz="5600" i="1" dirty="0" smtClean="0"/>
              <a:t>Properties</a:t>
            </a:r>
            <a:r>
              <a:rPr lang="en-US" sz="5600" dirty="0" smtClean="0"/>
              <a:t> (Fill, Line, Colors, Page Recording, Animations)</a:t>
            </a:r>
            <a:endParaRPr lang="en-US" sz="5600" dirty="0" smtClean="0"/>
          </a:p>
          <a:p>
            <a:pPr>
              <a:buNone/>
            </a:pPr>
            <a:endParaRPr lang="en-US" sz="7200" dirty="0" smtClean="0"/>
          </a:p>
          <a:p>
            <a:pPr>
              <a:buNone/>
            </a:pPr>
            <a:r>
              <a:rPr lang="en-US" sz="7200" dirty="0" smtClean="0"/>
              <a:t>You can customize the </a:t>
            </a:r>
            <a:r>
              <a:rPr lang="en-US" sz="7200" i="1" dirty="0" smtClean="0">
                <a:hlinkClick r:id="rId3"/>
              </a:rPr>
              <a:t>SMART </a:t>
            </a:r>
            <a:r>
              <a:rPr lang="en-US" sz="7200" i="1" dirty="0" smtClean="0">
                <a:hlinkClick r:id="rId3"/>
              </a:rPr>
              <a:t>Notebook</a:t>
            </a:r>
            <a:r>
              <a:rPr lang="en-US" sz="7200" i="1" dirty="0" smtClean="0"/>
              <a:t> </a:t>
            </a:r>
            <a:r>
              <a:rPr lang="en-US" sz="7200" dirty="0" smtClean="0"/>
              <a:t>toolbars. In</a:t>
            </a:r>
            <a:r>
              <a:rPr lang="en-US" sz="7200" i="1" dirty="0" smtClean="0"/>
              <a:t> </a:t>
            </a:r>
            <a:r>
              <a:rPr lang="en-US" sz="7200" i="1" dirty="0" smtClean="0">
                <a:hlinkClick r:id="rId3"/>
              </a:rPr>
              <a:t>SMART Notebook</a:t>
            </a:r>
            <a:r>
              <a:rPr lang="en-US" sz="7200" i="1" dirty="0" smtClean="0"/>
              <a:t> </a:t>
            </a:r>
            <a:r>
              <a:rPr lang="en-US" sz="7200" dirty="0" smtClean="0"/>
              <a:t>software </a:t>
            </a:r>
            <a:r>
              <a:rPr lang="en-US" sz="7200" dirty="0" smtClean="0"/>
              <a:t>you</a:t>
            </a:r>
            <a:r>
              <a:rPr lang="en-US" sz="7200" dirty="0" smtClean="0"/>
              <a:t> </a:t>
            </a:r>
          </a:p>
          <a:p>
            <a:pPr>
              <a:buNone/>
            </a:pPr>
            <a:r>
              <a:rPr lang="en-US" sz="7200" dirty="0" smtClean="0"/>
              <a:t>can </a:t>
            </a:r>
            <a:r>
              <a:rPr lang="en-US" sz="7200" dirty="0" smtClean="0"/>
              <a:t>and should save any page, picture, object, or</a:t>
            </a:r>
            <a:r>
              <a:rPr lang="en-US" sz="7200" dirty="0" smtClean="0"/>
              <a:t> page </a:t>
            </a:r>
            <a:r>
              <a:rPr lang="en-US" sz="7200" dirty="0" smtClean="0"/>
              <a:t>content element from as a</a:t>
            </a:r>
            <a:r>
              <a:rPr lang="en-US" sz="7200" dirty="0" smtClean="0"/>
              <a:t> </a:t>
            </a:r>
          </a:p>
          <a:p>
            <a:pPr>
              <a:buNone/>
            </a:pPr>
            <a:r>
              <a:rPr lang="en-US" sz="7200" i="1" dirty="0" smtClean="0"/>
              <a:t>Gallery</a:t>
            </a:r>
            <a:r>
              <a:rPr lang="en-US" sz="7200" dirty="0" smtClean="0"/>
              <a:t> </a:t>
            </a:r>
            <a:r>
              <a:rPr lang="en-US" sz="7200" dirty="0" smtClean="0"/>
              <a:t>item and you can save any </a:t>
            </a:r>
            <a:r>
              <a:rPr lang="en-US" sz="7200" i="1" dirty="0" smtClean="0"/>
              <a:t>Gallery</a:t>
            </a:r>
            <a:r>
              <a:rPr lang="en-US" sz="7200" dirty="0" smtClean="0"/>
              <a:t> item in the</a:t>
            </a:r>
            <a:r>
              <a:rPr lang="en-US" sz="7200" dirty="0" smtClean="0"/>
              <a:t> </a:t>
            </a:r>
            <a:r>
              <a:rPr lang="en-US" sz="7200" i="1" dirty="0" smtClean="0"/>
              <a:t>My </a:t>
            </a:r>
            <a:r>
              <a:rPr lang="en-US" sz="7200" i="1" dirty="0" smtClean="0"/>
              <a:t>Contents </a:t>
            </a:r>
            <a:r>
              <a:rPr lang="en-US" sz="7200" dirty="0" smtClean="0"/>
              <a:t>folder for later use.</a:t>
            </a:r>
          </a:p>
          <a:p>
            <a:pPr>
              <a:buNone/>
            </a:pPr>
            <a:endParaRPr lang="en-US" sz="2200" dirty="0" smtClean="0">
              <a:cs typeface="Chalkduster"/>
            </a:endParaRPr>
          </a:p>
        </p:txBody>
      </p:sp>
      <p:pic>
        <p:nvPicPr>
          <p:cNvPr id="4" name="Picture 3" descr="Control Panel.png"/>
          <p:cNvPicPr>
            <a:picLocks noChangeAspect="1"/>
          </p:cNvPicPr>
          <p:nvPr/>
        </p:nvPicPr>
        <p:blipFill>
          <a:blip r:embed="rId4"/>
          <a:stretch>
            <a:fillRect/>
          </a:stretch>
        </p:blipFill>
        <p:spPr>
          <a:xfrm>
            <a:off x="4672107" y="648761"/>
            <a:ext cx="1393787" cy="1061578"/>
          </a:xfrm>
          <a:prstGeom prst="rect">
            <a:avLst/>
          </a:prstGeom>
        </p:spPr>
      </p:pic>
      <p:pic>
        <p:nvPicPr>
          <p:cNvPr id="5" name="Picture 4" descr="SMART Notebook Tabs.png"/>
          <p:cNvPicPr>
            <a:picLocks noChangeAspect="1"/>
          </p:cNvPicPr>
          <p:nvPr/>
        </p:nvPicPr>
        <p:blipFill>
          <a:blip r:embed="rId5"/>
          <a:stretch>
            <a:fillRect/>
          </a:stretch>
        </p:blipFill>
        <p:spPr>
          <a:xfrm>
            <a:off x="8235239" y="3823643"/>
            <a:ext cx="308108" cy="2126700"/>
          </a:xfrm>
          <a:prstGeom prst="rect">
            <a:avLst/>
          </a:prstGeom>
        </p:spPr>
      </p:pic>
      <p:pic>
        <p:nvPicPr>
          <p:cNvPr id="6" name="Picture 5" descr="SMART Notebook Tools.png"/>
          <p:cNvPicPr>
            <a:picLocks noChangeAspect="1"/>
          </p:cNvPicPr>
          <p:nvPr/>
        </p:nvPicPr>
        <p:blipFill>
          <a:blip r:embed="rId6"/>
          <a:stretch>
            <a:fillRect/>
          </a:stretch>
        </p:blipFill>
        <p:spPr>
          <a:xfrm>
            <a:off x="2657207" y="1872003"/>
            <a:ext cx="3408687" cy="1307228"/>
          </a:xfrm>
          <a:prstGeom prst="rect">
            <a:avLst/>
          </a:prstGeom>
        </p:spPr>
      </p:pic>
      <p:pic>
        <p:nvPicPr>
          <p:cNvPr id="7" name="Picture 6" descr="SMART Notebook Floating Tools.png"/>
          <p:cNvPicPr>
            <a:picLocks noChangeAspect="1"/>
          </p:cNvPicPr>
          <p:nvPr/>
        </p:nvPicPr>
        <p:blipFill>
          <a:blip r:embed="rId7"/>
          <a:stretch>
            <a:fillRect/>
          </a:stretch>
        </p:blipFill>
        <p:spPr>
          <a:xfrm flipH="1">
            <a:off x="6746088" y="648761"/>
            <a:ext cx="276603" cy="2509181"/>
          </a:xfrm>
          <a:prstGeom prst="rect">
            <a:avLst/>
          </a:prstGeom>
        </p:spPr>
      </p:pic>
      <p:pic>
        <p:nvPicPr>
          <p:cNvPr id="8" name="Picture 7" descr="SMART Notebook Gallery and Lesson Activity Toolkit.png"/>
          <p:cNvPicPr>
            <a:picLocks noChangeAspect="1"/>
          </p:cNvPicPr>
          <p:nvPr/>
        </p:nvPicPr>
        <p:blipFill>
          <a:blip r:embed="rId8"/>
          <a:stretch>
            <a:fillRect/>
          </a:stretch>
        </p:blipFill>
        <p:spPr>
          <a:xfrm>
            <a:off x="7226388" y="647700"/>
            <a:ext cx="1316959" cy="1431335"/>
          </a:xfrm>
          <a:prstGeom prst="rect">
            <a:avLst/>
          </a:prstGeom>
        </p:spPr>
      </p:pic>
      <p:pic>
        <p:nvPicPr>
          <p:cNvPr id="9" name="Picture 8" descr="SMART Notebook Tabs.png"/>
          <p:cNvPicPr>
            <a:picLocks noChangeAspect="1"/>
          </p:cNvPicPr>
          <p:nvPr/>
        </p:nvPicPr>
        <p:blipFill>
          <a:blip r:embed="rId5"/>
          <a:stretch>
            <a:fillRect/>
          </a:stretch>
        </p:blipFill>
        <p:spPr>
          <a:xfrm>
            <a:off x="6246277" y="648761"/>
            <a:ext cx="308108" cy="21267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78937"/>
            <a:ext cx="8229600" cy="1044638"/>
          </a:xfrm>
        </p:spPr>
        <p:txBody>
          <a:bodyPr>
            <a:noAutofit/>
          </a:bodyPr>
          <a:lstStyle/>
          <a:p>
            <a:pPr algn="l"/>
            <a:r>
              <a:rPr lang="en-US" sz="1800" dirty="0" smtClean="0">
                <a:latin typeface="+mn-lt"/>
                <a:cs typeface="Chalkduster"/>
              </a:rPr>
              <a:t>There are more than this, but here are some of the </a:t>
            </a:r>
            <a:r>
              <a:rPr lang="en-US" sz="1800" i="1" dirty="0" smtClean="0">
                <a:hlinkClick r:id="rId2"/>
              </a:rPr>
              <a:t>Smart Notebook</a:t>
            </a:r>
            <a:r>
              <a:rPr lang="en-US" sz="1800" i="1" dirty="0" smtClean="0"/>
              <a:t> </a:t>
            </a:r>
            <a:r>
              <a:rPr lang="en-US" sz="1800" dirty="0" smtClean="0">
                <a:latin typeface="+mn-lt"/>
                <a:cs typeface="Chalkduster"/>
              </a:rPr>
              <a:t>tools I use with students in the Haley music classroom:</a:t>
            </a:r>
            <a:r>
              <a:rPr lang="en-US" sz="1800" dirty="0" smtClean="0">
                <a:latin typeface="Chalkduster"/>
                <a:cs typeface="Chalkduster"/>
              </a:rPr>
              <a:t/>
            </a:r>
            <a:br>
              <a:rPr lang="en-US" sz="1800" dirty="0" smtClean="0">
                <a:latin typeface="Chalkduster"/>
                <a:cs typeface="Chalkduster"/>
              </a:rPr>
            </a:br>
            <a:endParaRPr lang="en-US" sz="1800" dirty="0"/>
          </a:p>
        </p:txBody>
      </p:sp>
      <p:sp>
        <p:nvSpPr>
          <p:cNvPr id="5" name="Text Placeholder 4"/>
          <p:cNvSpPr>
            <a:spLocks noGrp="1"/>
          </p:cNvSpPr>
          <p:nvPr>
            <p:ph type="body" idx="1"/>
          </p:nvPr>
        </p:nvSpPr>
        <p:spPr>
          <a:xfrm>
            <a:off x="457200" y="1293162"/>
            <a:ext cx="2672087" cy="260826"/>
          </a:xfrm>
        </p:spPr>
        <p:txBody>
          <a:bodyPr>
            <a:noAutofit/>
          </a:bodyPr>
          <a:lstStyle/>
          <a:p>
            <a:pPr algn="ctr"/>
            <a:r>
              <a:rPr lang="en-US" sz="1400" b="0" i="1" dirty="0" smtClean="0">
                <a:solidFill>
                  <a:srgbClr val="000000"/>
                </a:solidFill>
                <a:cs typeface="Chalkduster"/>
              </a:rPr>
              <a:t>Toolbar Tools:</a:t>
            </a:r>
            <a:endParaRPr lang="en-US" sz="1400" b="0" i="1" dirty="0">
              <a:solidFill>
                <a:srgbClr val="000000"/>
              </a:solidFill>
              <a:cs typeface="Chalkduster"/>
            </a:endParaRPr>
          </a:p>
        </p:txBody>
      </p:sp>
      <p:sp>
        <p:nvSpPr>
          <p:cNvPr id="3" name="Content Placeholder 2"/>
          <p:cNvSpPr>
            <a:spLocks noGrp="1"/>
          </p:cNvSpPr>
          <p:nvPr>
            <p:ph sz="half" idx="2"/>
          </p:nvPr>
        </p:nvSpPr>
        <p:spPr>
          <a:xfrm>
            <a:off x="457200" y="1854994"/>
            <a:ext cx="4040188" cy="5003006"/>
          </a:xfrm>
        </p:spPr>
        <p:txBody>
          <a:bodyPr>
            <a:normAutofit fontScale="25000" lnSpcReduction="20000"/>
          </a:bodyPr>
          <a:lstStyle/>
          <a:p>
            <a:pPr>
              <a:buFont typeface="Wingdings" charset="2"/>
              <a:buChar char="Ø"/>
            </a:pPr>
            <a:r>
              <a:rPr lang="en-US" sz="5600" dirty="0" smtClean="0">
                <a:cs typeface="Chalkduster"/>
              </a:rPr>
              <a:t>Add Page</a:t>
            </a:r>
          </a:p>
          <a:p>
            <a:pPr>
              <a:buFont typeface="Wingdings" charset="2"/>
              <a:buChar char="Ø"/>
            </a:pPr>
            <a:r>
              <a:rPr lang="en-US" sz="5600" dirty="0" smtClean="0">
                <a:cs typeface="Chalkduster"/>
              </a:rPr>
              <a:t>Grouping</a:t>
            </a:r>
          </a:p>
          <a:p>
            <a:pPr>
              <a:buFont typeface="Wingdings" charset="2"/>
              <a:buChar char="Ø"/>
            </a:pPr>
            <a:r>
              <a:rPr lang="en-US" sz="5600" dirty="0" smtClean="0">
                <a:cs typeface="Chalkduster"/>
              </a:rPr>
              <a:t>Delete</a:t>
            </a:r>
          </a:p>
          <a:p>
            <a:pPr>
              <a:buFont typeface="Wingdings" charset="2"/>
              <a:buChar char="Ø"/>
            </a:pPr>
            <a:r>
              <a:rPr lang="en-US" sz="5600" dirty="0" smtClean="0">
                <a:cs typeface="Chalkduster"/>
              </a:rPr>
              <a:t>Page arrows</a:t>
            </a:r>
          </a:p>
          <a:p>
            <a:pPr>
              <a:buFont typeface="Wingdings" charset="2"/>
              <a:buChar char="Ø"/>
            </a:pPr>
            <a:r>
              <a:rPr lang="en-US" sz="5600" dirty="0" smtClean="0">
                <a:cs typeface="Chalkduster"/>
              </a:rPr>
              <a:t>Dual Page Display</a:t>
            </a:r>
          </a:p>
          <a:p>
            <a:pPr>
              <a:buFont typeface="Wingdings" charset="2"/>
              <a:buChar char="Ø"/>
            </a:pPr>
            <a:r>
              <a:rPr lang="en-US" sz="5600" dirty="0" smtClean="0">
                <a:cs typeface="Chalkduster"/>
              </a:rPr>
              <a:t>Duel Write Mode</a:t>
            </a:r>
          </a:p>
          <a:p>
            <a:pPr>
              <a:buFont typeface="Wingdings" charset="2"/>
              <a:buChar char="Ø"/>
            </a:pPr>
            <a:r>
              <a:rPr lang="en-US" sz="5600" dirty="0" smtClean="0">
                <a:cs typeface="Chalkduster"/>
              </a:rPr>
              <a:t>Transparent Screen</a:t>
            </a:r>
          </a:p>
          <a:p>
            <a:pPr>
              <a:buFont typeface="Wingdings" charset="2"/>
              <a:buChar char="Ø"/>
            </a:pPr>
            <a:r>
              <a:rPr lang="en-US" sz="5600" dirty="0" smtClean="0">
                <a:cs typeface="Chalkduster"/>
              </a:rPr>
              <a:t>Pin a Page</a:t>
            </a:r>
          </a:p>
          <a:p>
            <a:pPr>
              <a:buFont typeface="Wingdings" charset="2"/>
              <a:buChar char="Ø"/>
            </a:pPr>
            <a:r>
              <a:rPr lang="en-US" sz="5600" dirty="0" smtClean="0">
                <a:cs typeface="Chalkduster"/>
              </a:rPr>
              <a:t>Grouping</a:t>
            </a:r>
          </a:p>
          <a:p>
            <a:pPr>
              <a:buFont typeface="Wingdings" charset="2"/>
              <a:buChar char="Ø"/>
            </a:pPr>
            <a:r>
              <a:rPr lang="en-US" sz="5600" dirty="0" smtClean="0">
                <a:cs typeface="Chalkduster"/>
              </a:rPr>
              <a:t>Pens</a:t>
            </a:r>
          </a:p>
          <a:p>
            <a:pPr>
              <a:buFont typeface="Wingdings" charset="2"/>
              <a:buChar char="Ø"/>
            </a:pPr>
            <a:r>
              <a:rPr lang="en-US" sz="5600" dirty="0" smtClean="0">
                <a:cs typeface="Chalkduster"/>
              </a:rPr>
              <a:t>Eraser</a:t>
            </a:r>
          </a:p>
          <a:p>
            <a:pPr>
              <a:buFont typeface="Wingdings" charset="2"/>
              <a:buChar char="Ø"/>
            </a:pPr>
            <a:r>
              <a:rPr lang="en-US" sz="5600" dirty="0" smtClean="0">
                <a:cs typeface="Chalkduster"/>
              </a:rPr>
              <a:t>Creative Pens</a:t>
            </a:r>
          </a:p>
          <a:p>
            <a:pPr>
              <a:buFont typeface="Wingdings" charset="2"/>
              <a:buChar char="Ø"/>
            </a:pPr>
            <a:r>
              <a:rPr lang="en-US" sz="5600" dirty="0" smtClean="0">
                <a:cs typeface="Chalkduster"/>
              </a:rPr>
              <a:t>Magic Pen</a:t>
            </a:r>
          </a:p>
          <a:p>
            <a:pPr>
              <a:buFont typeface="Wingdings" charset="2"/>
              <a:buChar char="Ø"/>
            </a:pPr>
            <a:r>
              <a:rPr lang="en-US" sz="5600" dirty="0" smtClean="0">
                <a:cs typeface="Chalkduster"/>
              </a:rPr>
              <a:t>Text </a:t>
            </a:r>
          </a:p>
          <a:p>
            <a:pPr>
              <a:buFont typeface="Wingdings" charset="2"/>
              <a:buChar char="Ø"/>
            </a:pPr>
            <a:r>
              <a:rPr lang="en-US" sz="5600" dirty="0" smtClean="0">
                <a:cs typeface="Chalkduster"/>
              </a:rPr>
              <a:t>Lines</a:t>
            </a:r>
          </a:p>
          <a:p>
            <a:pPr>
              <a:buFont typeface="Wingdings" charset="2"/>
              <a:buChar char="Ø"/>
            </a:pPr>
            <a:r>
              <a:rPr lang="en-US" sz="5600" dirty="0" smtClean="0">
                <a:cs typeface="Chalkduster"/>
              </a:rPr>
              <a:t>Shapes</a:t>
            </a:r>
          </a:p>
          <a:p>
            <a:pPr>
              <a:buFont typeface="Wingdings" charset="2"/>
              <a:buChar char="Ø"/>
            </a:pPr>
            <a:r>
              <a:rPr lang="en-US" sz="5600" dirty="0" smtClean="0">
                <a:cs typeface="Chalkduster"/>
              </a:rPr>
              <a:t>Shape Recognition</a:t>
            </a:r>
          </a:p>
          <a:p>
            <a:pPr>
              <a:buFont typeface="Wingdings" charset="2"/>
              <a:buChar char="Ø"/>
            </a:pPr>
            <a:r>
              <a:rPr lang="en-US" sz="5600" dirty="0" smtClean="0">
                <a:cs typeface="Chalkduster"/>
              </a:rPr>
              <a:t>Fill</a:t>
            </a:r>
          </a:p>
          <a:p>
            <a:pPr>
              <a:buFont typeface="Wingdings" charset="2"/>
              <a:buChar char="Ø"/>
            </a:pPr>
            <a:r>
              <a:rPr lang="en-US" sz="5600" dirty="0" smtClean="0">
                <a:cs typeface="Chalkduster"/>
              </a:rPr>
              <a:t>Picture </a:t>
            </a:r>
          </a:p>
          <a:p>
            <a:pPr>
              <a:buFont typeface="Wingdings" charset="2"/>
              <a:buChar char="Ø"/>
            </a:pPr>
            <a:r>
              <a:rPr lang="en-US" sz="5600" dirty="0" smtClean="0">
                <a:cs typeface="Chalkduster"/>
              </a:rPr>
              <a:t>Table</a:t>
            </a:r>
          </a:p>
          <a:p>
            <a:pPr>
              <a:buFont typeface="Wingdings" charset="2"/>
              <a:buChar char="Ø"/>
            </a:pPr>
            <a:r>
              <a:rPr lang="en-US" sz="5600" dirty="0" smtClean="0">
                <a:cs typeface="Chalkduster"/>
              </a:rPr>
              <a:t>Links</a:t>
            </a:r>
          </a:p>
          <a:p>
            <a:pPr>
              <a:buFont typeface="Wingdings" charset="2"/>
              <a:buChar char="Ø"/>
            </a:pPr>
            <a:r>
              <a:rPr lang="en-US" sz="5600" dirty="0" smtClean="0">
                <a:cs typeface="Chalkduster"/>
              </a:rPr>
              <a:t>Screen Capture </a:t>
            </a:r>
          </a:p>
          <a:p>
            <a:pPr>
              <a:buFont typeface="Wingdings" charset="2"/>
              <a:buChar char="Ø"/>
            </a:pPr>
            <a:r>
              <a:rPr lang="en-US" sz="5600" dirty="0" smtClean="0">
                <a:cs typeface="Chalkduster"/>
              </a:rPr>
              <a:t>Recorder</a:t>
            </a:r>
          </a:p>
          <a:p>
            <a:pPr lvl="2">
              <a:buNone/>
            </a:pPr>
            <a:endParaRPr lang="en-US" sz="4800" dirty="0" smtClean="0">
              <a:latin typeface="Chalkduster"/>
              <a:cs typeface="Chalkduster"/>
            </a:endParaRPr>
          </a:p>
          <a:p>
            <a:pPr lvl="3">
              <a:buNone/>
            </a:pPr>
            <a:endParaRPr lang="en-US" sz="4800" dirty="0" smtClean="0">
              <a:latin typeface="Chalkduster"/>
              <a:cs typeface="Chalkduster"/>
            </a:endParaRPr>
          </a:p>
          <a:p>
            <a:pPr lvl="2">
              <a:buNone/>
            </a:pPr>
            <a:endParaRPr lang="en-US" sz="4800" dirty="0" smtClean="0">
              <a:latin typeface="Chalkduster"/>
              <a:cs typeface="Chalkduster"/>
            </a:endParaRPr>
          </a:p>
          <a:p>
            <a:pPr lvl="3">
              <a:buNone/>
            </a:pPr>
            <a:endParaRPr lang="en-US" sz="4800" dirty="0" smtClean="0">
              <a:latin typeface="Chalkduster"/>
              <a:cs typeface="Chalkduster"/>
            </a:endParaRPr>
          </a:p>
          <a:p>
            <a:pPr>
              <a:buNone/>
            </a:pPr>
            <a:endParaRPr lang="en-US" dirty="0"/>
          </a:p>
        </p:txBody>
      </p:sp>
      <p:sp>
        <p:nvSpPr>
          <p:cNvPr id="6" name="Text Placeholder 5"/>
          <p:cNvSpPr>
            <a:spLocks noGrp="1"/>
          </p:cNvSpPr>
          <p:nvPr>
            <p:ph type="body" sz="quarter" idx="3"/>
          </p:nvPr>
        </p:nvSpPr>
        <p:spPr>
          <a:xfrm>
            <a:off x="4645025" y="1293163"/>
            <a:ext cx="2702247" cy="260825"/>
          </a:xfrm>
        </p:spPr>
        <p:txBody>
          <a:bodyPr>
            <a:noAutofit/>
          </a:bodyPr>
          <a:lstStyle/>
          <a:p>
            <a:pPr algn="ctr"/>
            <a:r>
              <a:rPr lang="en-US" sz="1400" b="0" i="1" dirty="0" smtClean="0">
                <a:cs typeface="Chalkduster"/>
              </a:rPr>
              <a:t>Floating Tools</a:t>
            </a:r>
            <a:r>
              <a:rPr lang="en-US" sz="1400" b="0" dirty="0" smtClean="0">
                <a:cs typeface="Chalkduster"/>
              </a:rPr>
              <a:t>:</a:t>
            </a:r>
            <a:endParaRPr lang="en-US" sz="1400" b="0" dirty="0">
              <a:cs typeface="Chalkduster"/>
            </a:endParaRPr>
          </a:p>
        </p:txBody>
      </p:sp>
      <p:sp>
        <p:nvSpPr>
          <p:cNvPr id="7" name="Content Placeholder 6"/>
          <p:cNvSpPr>
            <a:spLocks noGrp="1"/>
          </p:cNvSpPr>
          <p:nvPr>
            <p:ph sz="quarter" idx="4"/>
          </p:nvPr>
        </p:nvSpPr>
        <p:spPr>
          <a:xfrm>
            <a:off x="4645025" y="1854994"/>
            <a:ext cx="4041775" cy="3951288"/>
          </a:xfrm>
        </p:spPr>
        <p:txBody>
          <a:bodyPr>
            <a:normAutofit/>
          </a:bodyPr>
          <a:lstStyle/>
          <a:p>
            <a:pPr>
              <a:buFont typeface="Wingdings" charset="2"/>
              <a:buChar char="Ø"/>
            </a:pPr>
            <a:r>
              <a:rPr lang="en-US" sz="1400" dirty="0" smtClean="0">
                <a:cs typeface="Chalkduster"/>
              </a:rPr>
              <a:t>Pens</a:t>
            </a:r>
          </a:p>
          <a:p>
            <a:pPr>
              <a:buFont typeface="Wingdings" charset="2"/>
              <a:buChar char="Ø"/>
            </a:pPr>
            <a:r>
              <a:rPr lang="en-US" sz="1400" dirty="0" smtClean="0">
                <a:cs typeface="Chalkduster"/>
              </a:rPr>
              <a:t>Eraser</a:t>
            </a:r>
          </a:p>
          <a:p>
            <a:pPr>
              <a:buFont typeface="Wingdings" charset="2"/>
              <a:buChar char="Ø"/>
            </a:pPr>
            <a:r>
              <a:rPr lang="en-US" sz="1400" dirty="0" smtClean="0">
                <a:cs typeface="Chalkduster"/>
              </a:rPr>
              <a:t>Creative Pen</a:t>
            </a:r>
          </a:p>
          <a:p>
            <a:pPr>
              <a:buFont typeface="Wingdings" charset="2"/>
              <a:buChar char="Ø"/>
            </a:pPr>
            <a:r>
              <a:rPr lang="en-US" sz="1400" dirty="0" smtClean="0">
                <a:cs typeface="Chalkduster"/>
              </a:rPr>
              <a:t>Magic Pen</a:t>
            </a:r>
          </a:p>
          <a:p>
            <a:pPr>
              <a:buFont typeface="Wingdings" charset="2"/>
              <a:buChar char="Ø"/>
            </a:pPr>
            <a:r>
              <a:rPr lang="en-US" sz="1400" dirty="0" smtClean="0">
                <a:cs typeface="Chalkduster"/>
              </a:rPr>
              <a:t>Highlighter</a:t>
            </a:r>
          </a:p>
          <a:p>
            <a:pPr>
              <a:buFont typeface="Wingdings" charset="2"/>
              <a:buChar char="Ø"/>
            </a:pPr>
            <a:r>
              <a:rPr lang="en-US" sz="1400" dirty="0" smtClean="0">
                <a:cs typeface="Chalkduster"/>
              </a:rPr>
              <a:t>Spotlight</a:t>
            </a:r>
          </a:p>
          <a:p>
            <a:pPr>
              <a:buFont typeface="Wingdings" charset="2"/>
              <a:buChar char="Ø"/>
            </a:pPr>
            <a:r>
              <a:rPr lang="en-US" sz="1400" dirty="0" smtClean="0">
                <a:cs typeface="Chalkduster"/>
              </a:rPr>
              <a:t>Line</a:t>
            </a:r>
          </a:p>
          <a:p>
            <a:pPr>
              <a:buFont typeface="Wingdings" charset="2"/>
              <a:buChar char="Ø"/>
            </a:pPr>
            <a:r>
              <a:rPr lang="en-US" sz="1400" dirty="0" smtClean="0">
                <a:cs typeface="Chalkduster"/>
              </a:rPr>
              <a:t>Shape</a:t>
            </a:r>
          </a:p>
          <a:p>
            <a:pPr>
              <a:buFont typeface="Wingdings" charset="2"/>
              <a:buChar char="Ø"/>
            </a:pPr>
            <a:r>
              <a:rPr lang="en-US" sz="1400" dirty="0" smtClean="0">
                <a:cs typeface="Chalkduster"/>
              </a:rPr>
              <a:t>Keyboard</a:t>
            </a:r>
          </a:p>
          <a:p>
            <a:pPr>
              <a:buFont typeface="Wingdings" charset="2"/>
              <a:buChar char="Ø"/>
            </a:pPr>
            <a:r>
              <a:rPr lang="en-US" sz="1400" dirty="0" smtClean="0">
                <a:cs typeface="Chalkduster"/>
              </a:rPr>
              <a:t>Screen Shade</a:t>
            </a:r>
          </a:p>
          <a:p>
            <a:pPr>
              <a:buFont typeface="Wingdings" charset="2"/>
              <a:buChar char="Ø"/>
            </a:pPr>
            <a:r>
              <a:rPr lang="en-US" sz="1400" dirty="0" smtClean="0">
                <a:cs typeface="Chalkduster"/>
              </a:rPr>
              <a:t>Magnifier</a:t>
            </a:r>
          </a:p>
          <a:p>
            <a:pPr>
              <a:buFont typeface="Wingdings" charset="2"/>
              <a:buChar char="Ø"/>
            </a:pPr>
            <a:r>
              <a:rPr lang="en-US" sz="1400" dirty="0" smtClean="0">
                <a:cs typeface="Chalkduster"/>
              </a:rPr>
              <a:t>Pointer</a:t>
            </a:r>
          </a:p>
          <a:p>
            <a:pPr>
              <a:buFont typeface="Wingdings" charset="2"/>
              <a:buChar char="Ø"/>
            </a:pPr>
            <a:r>
              <a:rPr lang="en-US" sz="1400" dirty="0" smtClean="0">
                <a:cs typeface="Chalkduster"/>
              </a:rPr>
              <a:t>Right Click</a:t>
            </a:r>
          </a:p>
          <a:p>
            <a:pPr>
              <a:buClr>
                <a:schemeClr val="tx1"/>
              </a:buClr>
              <a:buFont typeface="Wingdings" charset="2"/>
              <a:buChar char="Ø"/>
            </a:pPr>
            <a:r>
              <a:rPr lang="en-US" sz="1400" dirty="0" smtClean="0">
                <a:cs typeface="Chalkduster"/>
              </a:rPr>
              <a:t>Screen Capture Toolbar (Area, Full Screen, Freehand)</a:t>
            </a:r>
          </a:p>
          <a:p>
            <a:pPr>
              <a:buFont typeface="Wingdings" charset="2"/>
              <a:buChar char="Ø"/>
            </a:pPr>
            <a:endParaRPr lang="en-US" sz="14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300746" y="2075110"/>
            <a:ext cx="4040188" cy="319881"/>
          </a:xfrm>
        </p:spPr>
        <p:txBody>
          <a:bodyPr>
            <a:normAutofit/>
          </a:bodyPr>
          <a:lstStyle/>
          <a:p>
            <a:pPr algn="ctr"/>
            <a:r>
              <a:rPr lang="en-US" sz="1400" b="0" i="1" dirty="0" smtClean="0">
                <a:solidFill>
                  <a:srgbClr val="000000"/>
                </a:solidFill>
                <a:cs typeface="Chalkduster"/>
              </a:rPr>
              <a:t>Gallery Tools:</a:t>
            </a:r>
            <a:endParaRPr lang="en-US" sz="1400" b="0" i="1" dirty="0">
              <a:solidFill>
                <a:srgbClr val="000000"/>
              </a:solidFill>
              <a:cs typeface="Chalkduster"/>
            </a:endParaRPr>
          </a:p>
        </p:txBody>
      </p:sp>
      <p:sp>
        <p:nvSpPr>
          <p:cNvPr id="3" name="Content Placeholder 2"/>
          <p:cNvSpPr>
            <a:spLocks noGrp="1"/>
          </p:cNvSpPr>
          <p:nvPr>
            <p:ph sz="half" idx="2"/>
          </p:nvPr>
        </p:nvSpPr>
        <p:spPr>
          <a:xfrm>
            <a:off x="457200" y="2448602"/>
            <a:ext cx="4588928" cy="3951288"/>
          </a:xfrm>
        </p:spPr>
        <p:txBody>
          <a:bodyPr>
            <a:normAutofit/>
          </a:bodyPr>
          <a:lstStyle/>
          <a:p>
            <a:pPr>
              <a:buFont typeface="Wingdings" charset="2"/>
              <a:buChar char="Ø"/>
            </a:pPr>
            <a:r>
              <a:rPr lang="en-US" sz="1400" dirty="0" smtClean="0">
                <a:cs typeface="Chalkduster"/>
              </a:rPr>
              <a:t>Pictures:</a:t>
            </a:r>
          </a:p>
          <a:p>
            <a:pPr>
              <a:buNone/>
            </a:pPr>
            <a:endParaRPr lang="en-US" sz="1800" dirty="0" smtClean="0">
              <a:cs typeface="Chalkduster"/>
            </a:endParaRPr>
          </a:p>
          <a:p>
            <a:pPr lvl="1">
              <a:buFont typeface="Wingdings" charset="2"/>
              <a:buChar char="Ø"/>
            </a:pPr>
            <a:r>
              <a:rPr lang="en-US" sz="1400" dirty="0" smtClean="0">
                <a:cs typeface="Chalkduster"/>
              </a:rPr>
              <a:t>Musical Notes and Staff Pictures</a:t>
            </a:r>
          </a:p>
          <a:p>
            <a:pPr lvl="1">
              <a:buFont typeface="Wingdings" charset="2"/>
              <a:buChar char="Ø"/>
            </a:pPr>
            <a:r>
              <a:rPr lang="en-US" sz="1400" dirty="0" smtClean="0">
                <a:cs typeface="Chalkduster"/>
              </a:rPr>
              <a:t>Instrument Pictures</a:t>
            </a:r>
          </a:p>
          <a:p>
            <a:pPr lvl="1">
              <a:buFont typeface="Wingdings" charset="2"/>
              <a:buChar char="Ø"/>
            </a:pPr>
            <a:endParaRPr lang="en-US" sz="1400" dirty="0" smtClean="0">
              <a:cs typeface="Chalkduster"/>
            </a:endParaRPr>
          </a:p>
          <a:p>
            <a:pPr>
              <a:buFont typeface="Wingdings" charset="2"/>
              <a:buChar char="Ø"/>
            </a:pPr>
            <a:r>
              <a:rPr lang="en-US" sz="1400" dirty="0" smtClean="0">
                <a:cs typeface="Chalkduster"/>
              </a:rPr>
              <a:t>Interactive and Multimedia:</a:t>
            </a:r>
          </a:p>
          <a:p>
            <a:pPr>
              <a:buNone/>
            </a:pPr>
            <a:endParaRPr lang="en-US" sz="1806" dirty="0" smtClean="0">
              <a:cs typeface="Chalkduster"/>
            </a:endParaRPr>
          </a:p>
          <a:p>
            <a:pPr lvl="1">
              <a:buFont typeface="Wingdings" charset="2"/>
              <a:buChar char="Ø"/>
            </a:pPr>
            <a:r>
              <a:rPr lang="en-US" sz="1400" dirty="0" smtClean="0">
                <a:cs typeface="Chalkduster"/>
              </a:rPr>
              <a:t>Spinner</a:t>
            </a:r>
          </a:p>
          <a:p>
            <a:pPr lvl="1">
              <a:buFont typeface="Wingdings" charset="2"/>
              <a:buChar char="Ø"/>
            </a:pPr>
            <a:r>
              <a:rPr lang="en-US" sz="1400" dirty="0" smtClean="0">
                <a:cs typeface="Chalkduster"/>
              </a:rPr>
              <a:t>Flash Bell set</a:t>
            </a:r>
          </a:p>
          <a:p>
            <a:pPr lvl="1">
              <a:buFont typeface="Wingdings" charset="2"/>
              <a:buChar char="Ø"/>
            </a:pPr>
            <a:r>
              <a:rPr lang="en-US" sz="1400" i="1" dirty="0" smtClean="0">
                <a:cs typeface="Chalkduster"/>
              </a:rPr>
              <a:t>Instruments of the Orchestra</a:t>
            </a:r>
          </a:p>
          <a:p>
            <a:pPr lvl="1">
              <a:buFont typeface="Wingdings" charset="2"/>
              <a:buChar char="Ø"/>
            </a:pPr>
            <a:r>
              <a:rPr lang="en-US" sz="1400" i="1" dirty="0" smtClean="0">
                <a:cs typeface="Chalkduster"/>
              </a:rPr>
              <a:t>Musical Notes </a:t>
            </a:r>
            <a:r>
              <a:rPr lang="en-US" sz="1400" dirty="0" smtClean="0">
                <a:cs typeface="Chalkduster"/>
              </a:rPr>
              <a:t>with an interactive keyboard</a:t>
            </a:r>
          </a:p>
          <a:p>
            <a:pPr lvl="1">
              <a:buNone/>
            </a:pPr>
            <a:endParaRPr lang="en-US" sz="1406" dirty="0" smtClean="0">
              <a:cs typeface="Chalkduster"/>
            </a:endParaRPr>
          </a:p>
          <a:p>
            <a:pPr>
              <a:buFont typeface="Wingdings" charset="2"/>
              <a:buChar char="Ø"/>
            </a:pPr>
            <a:r>
              <a:rPr lang="en-US" sz="1400" dirty="0" smtClean="0">
                <a:cs typeface="Chalkduster"/>
              </a:rPr>
              <a:t>Notebook Files and Pages:</a:t>
            </a:r>
          </a:p>
          <a:p>
            <a:pPr>
              <a:buFont typeface="Wingdings" charset="2"/>
              <a:buChar char="Ø"/>
            </a:pPr>
            <a:r>
              <a:rPr lang="en-US" sz="1400" dirty="0" smtClean="0">
                <a:cs typeface="Chalkduster"/>
              </a:rPr>
              <a:t>Backgrounds and Themes:</a:t>
            </a:r>
          </a:p>
          <a:p>
            <a:pPr>
              <a:buNone/>
            </a:pPr>
            <a:endParaRPr lang="en-US" sz="1806" dirty="0" smtClean="0">
              <a:latin typeface="Chalkduster"/>
              <a:cs typeface="Chalkduster"/>
            </a:endParaRPr>
          </a:p>
          <a:p>
            <a:pPr>
              <a:buNone/>
            </a:pPr>
            <a:endParaRPr lang="en-US" sz="1806" dirty="0" smtClean="0">
              <a:latin typeface="Chalkduster"/>
              <a:cs typeface="Chalkduster"/>
            </a:endParaRPr>
          </a:p>
          <a:p>
            <a:pPr>
              <a:buNone/>
            </a:pPr>
            <a:endParaRPr lang="en-US" sz="1806" dirty="0" smtClean="0">
              <a:latin typeface="Chalkduster"/>
              <a:cs typeface="Chalkduster"/>
            </a:endParaRPr>
          </a:p>
          <a:p>
            <a:pPr>
              <a:buNone/>
            </a:pPr>
            <a:endParaRPr lang="en-US" sz="2323" dirty="0" smtClean="0">
              <a:latin typeface="Chalkduster"/>
              <a:cs typeface="Chalkduster"/>
            </a:endParaRPr>
          </a:p>
          <a:p>
            <a:pPr>
              <a:buNone/>
            </a:pPr>
            <a:endParaRPr lang="en-US" sz="1800" dirty="0" smtClean="0">
              <a:latin typeface="Chalkduster"/>
              <a:cs typeface="Chalkduster"/>
            </a:endParaRPr>
          </a:p>
          <a:p>
            <a:pPr>
              <a:buNone/>
            </a:pPr>
            <a:endParaRPr lang="en-US" sz="1800" dirty="0"/>
          </a:p>
        </p:txBody>
      </p:sp>
      <p:sp>
        <p:nvSpPr>
          <p:cNvPr id="10" name="Text Placeholder 9"/>
          <p:cNvSpPr>
            <a:spLocks noGrp="1"/>
          </p:cNvSpPr>
          <p:nvPr>
            <p:ph type="body" sz="quarter" idx="3"/>
          </p:nvPr>
        </p:nvSpPr>
        <p:spPr>
          <a:xfrm>
            <a:off x="5046128" y="460870"/>
            <a:ext cx="2339499" cy="319882"/>
          </a:xfrm>
        </p:spPr>
        <p:txBody>
          <a:bodyPr>
            <a:normAutofit/>
          </a:bodyPr>
          <a:lstStyle/>
          <a:p>
            <a:pPr algn="ctr"/>
            <a:r>
              <a:rPr lang="en-US" sz="1400" b="0" i="1" dirty="0" smtClean="0">
                <a:solidFill>
                  <a:srgbClr val="000000"/>
                </a:solidFill>
                <a:cs typeface="Chalkduster"/>
              </a:rPr>
              <a:t>Lesson Activity Toolkit Tools:</a:t>
            </a:r>
            <a:endParaRPr lang="en-US" sz="1400" b="0" i="1" dirty="0">
              <a:solidFill>
                <a:srgbClr val="000000"/>
              </a:solidFill>
              <a:cs typeface="Chalkduster"/>
            </a:endParaRPr>
          </a:p>
        </p:txBody>
      </p:sp>
      <p:sp>
        <p:nvSpPr>
          <p:cNvPr id="11" name="Content Placeholder 10"/>
          <p:cNvSpPr>
            <a:spLocks noGrp="1"/>
          </p:cNvSpPr>
          <p:nvPr>
            <p:ph sz="quarter" idx="4"/>
          </p:nvPr>
        </p:nvSpPr>
        <p:spPr>
          <a:xfrm>
            <a:off x="5046128" y="1014069"/>
            <a:ext cx="4041775" cy="5385821"/>
          </a:xfrm>
        </p:spPr>
        <p:txBody>
          <a:bodyPr>
            <a:normAutofit fontScale="85000" lnSpcReduction="20000"/>
          </a:bodyPr>
          <a:lstStyle/>
          <a:p>
            <a:pPr marL="342900" lvl="3" indent="-342900">
              <a:buFont typeface="Wingdings" charset="2"/>
              <a:buChar char="Ø"/>
            </a:pPr>
            <a:r>
              <a:rPr lang="en-US" sz="1806" dirty="0" smtClean="0">
                <a:cs typeface="Chalkduster"/>
              </a:rPr>
              <a:t>Activities:</a:t>
            </a:r>
          </a:p>
          <a:p>
            <a:pPr marL="342900" lvl="3" indent="-342900">
              <a:buFont typeface="Wingdings" charset="2"/>
              <a:buChar char="Ø"/>
            </a:pPr>
            <a:endParaRPr lang="en-US" sz="1800" dirty="0" smtClean="0">
              <a:cs typeface="Chalkduster"/>
            </a:endParaRPr>
          </a:p>
          <a:p>
            <a:pPr marL="800100" lvl="4" indent="-342900">
              <a:buFont typeface="Wingdings" charset="2"/>
              <a:buChar char="Ø"/>
            </a:pPr>
            <a:r>
              <a:rPr lang="en-US" sz="1806" dirty="0" smtClean="0">
                <a:cs typeface="Chalkduster"/>
              </a:rPr>
              <a:t>Vortex</a:t>
            </a:r>
          </a:p>
          <a:p>
            <a:pPr marL="342900" lvl="3" indent="-342900">
              <a:buNone/>
            </a:pPr>
            <a:endParaRPr lang="en-US" sz="1800" dirty="0" smtClean="0">
              <a:cs typeface="Chalkduster"/>
            </a:endParaRPr>
          </a:p>
          <a:p>
            <a:pPr marL="342900" lvl="3" indent="-342900">
              <a:buFont typeface="Wingdings" charset="2"/>
              <a:buChar char="Ø"/>
            </a:pPr>
            <a:r>
              <a:rPr lang="en-US" sz="1806" dirty="0" smtClean="0">
                <a:cs typeface="Chalkduster"/>
              </a:rPr>
              <a:t>Games:</a:t>
            </a:r>
          </a:p>
          <a:p>
            <a:pPr marL="342900" lvl="3" indent="-342900">
              <a:buFont typeface="Wingdings" charset="2"/>
              <a:buChar char="Ø"/>
            </a:pPr>
            <a:endParaRPr lang="en-US" sz="1800" dirty="0" smtClean="0">
              <a:cs typeface="Chalkduster"/>
            </a:endParaRPr>
          </a:p>
          <a:p>
            <a:pPr marL="800100" lvl="4" indent="-342900">
              <a:buFont typeface="Wingdings" charset="2"/>
              <a:buChar char="Ø"/>
            </a:pPr>
            <a:r>
              <a:rPr lang="en-US" sz="1806" dirty="0" smtClean="0">
                <a:cs typeface="Chalkduster"/>
              </a:rPr>
              <a:t>Crossword</a:t>
            </a:r>
          </a:p>
          <a:p>
            <a:pPr marL="800100" lvl="4" indent="-342900">
              <a:buFont typeface="Wingdings" charset="2"/>
              <a:buChar char="Ø"/>
            </a:pPr>
            <a:endParaRPr lang="en-US" sz="1400" dirty="0" smtClean="0">
              <a:cs typeface="Chalkduster"/>
            </a:endParaRPr>
          </a:p>
          <a:p>
            <a:pPr marL="342900" lvl="3" indent="-342900">
              <a:buFont typeface="Wingdings" charset="2"/>
              <a:buChar char="Ø"/>
            </a:pPr>
            <a:r>
              <a:rPr lang="en-US" sz="1806" dirty="0" smtClean="0">
                <a:cs typeface="Chalkduster"/>
              </a:rPr>
              <a:t>Graphics:</a:t>
            </a:r>
          </a:p>
          <a:p>
            <a:pPr marL="342900" lvl="3" indent="-342900">
              <a:buNone/>
            </a:pPr>
            <a:endParaRPr lang="en-US" sz="1800" dirty="0" smtClean="0">
              <a:cs typeface="Chalkduster"/>
            </a:endParaRPr>
          </a:p>
          <a:p>
            <a:pPr marL="800100" lvl="4" indent="-342900">
              <a:buFont typeface="Wingdings" charset="2"/>
              <a:buChar char="Ø"/>
            </a:pPr>
            <a:r>
              <a:rPr lang="en-US" sz="1806" dirty="0" smtClean="0">
                <a:cs typeface="Chalkduster"/>
              </a:rPr>
              <a:t>Icons</a:t>
            </a:r>
          </a:p>
          <a:p>
            <a:pPr marL="800100" lvl="4" indent="-342900">
              <a:buFont typeface="Wingdings" charset="2"/>
              <a:buChar char="Ø"/>
            </a:pPr>
            <a:r>
              <a:rPr lang="en-US" sz="1806" dirty="0" smtClean="0">
                <a:cs typeface="Chalkduster"/>
              </a:rPr>
              <a:t>Labels and Buttons</a:t>
            </a:r>
          </a:p>
          <a:p>
            <a:pPr marL="800100" lvl="4" indent="-342900">
              <a:buFont typeface="Wingdings" charset="2"/>
              <a:buChar char="Ø"/>
            </a:pPr>
            <a:r>
              <a:rPr lang="en-US" sz="1806" dirty="0" smtClean="0">
                <a:cs typeface="Chalkduster"/>
              </a:rPr>
              <a:t>Pull Tabs</a:t>
            </a:r>
          </a:p>
          <a:p>
            <a:pPr marL="800100" lvl="4" indent="-342900">
              <a:buFont typeface="Wingdings" charset="2"/>
              <a:buChar char="Ø"/>
            </a:pPr>
            <a:endParaRPr lang="en-US" sz="1514" dirty="0" smtClean="0">
              <a:cs typeface="Chalkduster"/>
            </a:endParaRPr>
          </a:p>
          <a:p>
            <a:pPr marL="342900" lvl="3" indent="-342900">
              <a:buFont typeface="Wingdings" charset="2"/>
              <a:buChar char="Ø"/>
            </a:pPr>
            <a:r>
              <a:rPr lang="en-US" sz="1647" dirty="0" smtClean="0">
                <a:cs typeface="Chalkduster"/>
              </a:rPr>
              <a:t>Pages:</a:t>
            </a:r>
          </a:p>
          <a:p>
            <a:pPr marL="342900" lvl="3" indent="-342900">
              <a:buFont typeface="Wingdings" charset="2"/>
              <a:buChar char="Ø"/>
            </a:pPr>
            <a:endParaRPr lang="en-US" sz="1514" dirty="0" smtClean="0">
              <a:cs typeface="Chalkduster"/>
            </a:endParaRPr>
          </a:p>
          <a:p>
            <a:pPr marL="800100" lvl="4" indent="-342900">
              <a:buFont typeface="Wingdings" charset="2"/>
              <a:buChar char="Ø"/>
            </a:pPr>
            <a:r>
              <a:rPr lang="en-US" sz="1806" dirty="0" smtClean="0">
                <a:cs typeface="Chalkduster"/>
              </a:rPr>
              <a:t>Lesson Pages</a:t>
            </a:r>
          </a:p>
          <a:p>
            <a:pPr marL="800100" lvl="4" indent="-342900">
              <a:buFont typeface="Wingdings" charset="2"/>
              <a:buChar char="Ø"/>
            </a:pPr>
            <a:endParaRPr lang="en-US" sz="1800" dirty="0" smtClean="0">
              <a:cs typeface="Chalkduster"/>
            </a:endParaRPr>
          </a:p>
          <a:p>
            <a:pPr marL="342900" lvl="3" indent="-342900">
              <a:buFont typeface="Wingdings" charset="2"/>
              <a:buChar char="Ø"/>
            </a:pPr>
            <a:r>
              <a:rPr lang="en-US" sz="1647" dirty="0" smtClean="0">
                <a:cs typeface="Chalkduster"/>
              </a:rPr>
              <a:t>Tools:</a:t>
            </a:r>
          </a:p>
          <a:p>
            <a:pPr marL="342900" lvl="3" indent="-342900">
              <a:buFont typeface="Wingdings" charset="2"/>
              <a:buChar char="Ø"/>
            </a:pPr>
            <a:endParaRPr lang="en-US" sz="1800" dirty="0" smtClean="0">
              <a:cs typeface="Chalkduster"/>
            </a:endParaRPr>
          </a:p>
          <a:p>
            <a:pPr marL="800100" lvl="4" indent="-342900">
              <a:buFont typeface="Wingdings" charset="2"/>
              <a:buChar char="Ø"/>
            </a:pPr>
            <a:r>
              <a:rPr lang="en-US" sz="1806" dirty="0" smtClean="0">
                <a:cs typeface="Chalkduster"/>
              </a:rPr>
              <a:t>Balloon Pop</a:t>
            </a:r>
          </a:p>
          <a:p>
            <a:pPr marL="800100" lvl="4" indent="-342900">
              <a:buFont typeface="Wingdings" charset="2"/>
              <a:buChar char="Ø"/>
            </a:pPr>
            <a:r>
              <a:rPr lang="en-US" sz="1806" dirty="0" smtClean="0">
                <a:cs typeface="Chalkduster"/>
              </a:rPr>
              <a:t>Click and Reveal Square</a:t>
            </a:r>
          </a:p>
          <a:p>
            <a:pPr marL="800100" lvl="4" indent="-342900">
              <a:buFont typeface="Wingdings" charset="2"/>
              <a:buChar char="Ø"/>
            </a:pPr>
            <a:r>
              <a:rPr lang="en-US" sz="1806" dirty="0" smtClean="0">
                <a:cs typeface="Chalkduster"/>
              </a:rPr>
              <a:t>Random Image Chooser</a:t>
            </a:r>
          </a:p>
          <a:p>
            <a:pPr marL="342900" lvl="3" indent="-342900">
              <a:buNone/>
            </a:pPr>
            <a:endParaRPr lang="en-US" sz="1400" dirty="0" smtClean="0">
              <a:latin typeface="Chalkduster"/>
              <a:cs typeface="Chalkduster"/>
            </a:endParaRPr>
          </a:p>
          <a:p>
            <a:pPr marL="342900" lvl="3" indent="-342900">
              <a:buNone/>
            </a:pPr>
            <a:endParaRPr lang="en-US" sz="1400" dirty="0" smtClean="0">
              <a:latin typeface="Chalkduster"/>
              <a:cs typeface="Chalkduster"/>
            </a:endParaRPr>
          </a:p>
          <a:p>
            <a:pPr>
              <a:buNone/>
            </a:pPr>
            <a:endParaRPr lang="en-US" dirty="0"/>
          </a:p>
        </p:txBody>
      </p:sp>
      <p:sp>
        <p:nvSpPr>
          <p:cNvPr id="6" name="TextBox 5"/>
          <p:cNvSpPr txBox="1"/>
          <p:nvPr/>
        </p:nvSpPr>
        <p:spPr>
          <a:xfrm>
            <a:off x="457200" y="639762"/>
            <a:ext cx="3805577" cy="1508105"/>
          </a:xfrm>
          <a:prstGeom prst="rect">
            <a:avLst/>
          </a:prstGeom>
          <a:noFill/>
        </p:spPr>
        <p:txBody>
          <a:bodyPr wrap="square" rtlCol="0">
            <a:spAutoFit/>
          </a:bodyPr>
          <a:lstStyle/>
          <a:p>
            <a:pPr>
              <a:buFont typeface="Wingdings" charset="2"/>
              <a:buChar char="Ø"/>
            </a:pPr>
            <a:endParaRPr lang="en-US" dirty="0" smtClean="0">
              <a:latin typeface="Chalkduster"/>
              <a:cs typeface="Chalkduster"/>
            </a:endParaRPr>
          </a:p>
          <a:p>
            <a:pPr lvl="1">
              <a:buFont typeface="Wingdings" charset="2"/>
              <a:buChar char="Ø"/>
            </a:pPr>
            <a:r>
              <a:rPr lang="en-US" sz="1400" dirty="0" smtClean="0">
                <a:cs typeface="Chalkduster"/>
              </a:rPr>
              <a:t>    Insert writing</a:t>
            </a:r>
          </a:p>
          <a:p>
            <a:pPr lvl="1">
              <a:buFont typeface="Wingdings" charset="2"/>
              <a:buChar char="Ø"/>
            </a:pPr>
            <a:r>
              <a:rPr lang="en-US" sz="1400" dirty="0" smtClean="0">
                <a:cs typeface="Chalkduster"/>
              </a:rPr>
              <a:t>    Insert Text</a:t>
            </a:r>
          </a:p>
          <a:p>
            <a:pPr lvl="1">
              <a:buFont typeface="Wingdings" charset="2"/>
              <a:buChar char="Ø"/>
            </a:pPr>
            <a:r>
              <a:rPr lang="en-US" sz="1400" dirty="0" smtClean="0">
                <a:cs typeface="Chalkduster"/>
              </a:rPr>
              <a:t>    Save as Notebook File</a:t>
            </a:r>
          </a:p>
          <a:p>
            <a:pPr lvl="1">
              <a:buFont typeface="Wingdings" charset="2"/>
              <a:buChar char="Ø"/>
            </a:pPr>
            <a:r>
              <a:rPr lang="en-US" sz="1400" dirty="0" smtClean="0">
                <a:cs typeface="Chalkduster"/>
              </a:rPr>
              <a:t>    Handwriting Recognition</a:t>
            </a:r>
          </a:p>
          <a:p>
            <a:endParaRPr lang="en-US" dirty="0"/>
          </a:p>
        </p:txBody>
      </p:sp>
      <p:sp>
        <p:nvSpPr>
          <p:cNvPr id="7" name="TextBox 6"/>
          <p:cNvSpPr txBox="1"/>
          <p:nvPr/>
        </p:nvSpPr>
        <p:spPr>
          <a:xfrm>
            <a:off x="1608981" y="460870"/>
            <a:ext cx="1416160" cy="1415772"/>
          </a:xfrm>
          <a:prstGeom prst="rect">
            <a:avLst/>
          </a:prstGeom>
          <a:noFill/>
        </p:spPr>
        <p:txBody>
          <a:bodyPr wrap="square" rtlCol="0">
            <a:spAutoFit/>
          </a:bodyPr>
          <a:lstStyle/>
          <a:p>
            <a:r>
              <a:rPr lang="en-US" sz="1400" i="1" dirty="0" smtClean="0">
                <a:solidFill>
                  <a:srgbClr val="000000"/>
                </a:solidFill>
                <a:cs typeface="Chalkduster"/>
              </a:rPr>
              <a:t>Ink Aware Tools:</a:t>
            </a:r>
          </a:p>
          <a:p>
            <a:endParaRPr lang="en-US" dirty="0" smtClean="0">
              <a:solidFill>
                <a:srgbClr val="FF0000"/>
              </a:solidFill>
              <a:latin typeface="Chalkduster"/>
              <a:cs typeface="Chalkduster"/>
            </a:endParaRPr>
          </a:p>
          <a:p>
            <a:endParaRPr lang="en-US" dirty="0" smtClean="0">
              <a:solidFill>
                <a:srgbClr val="FF0000"/>
              </a:solidFill>
              <a:latin typeface="Chalkduster"/>
              <a:cs typeface="Chalkduster"/>
            </a:endParaRPr>
          </a:p>
          <a:p>
            <a:endParaRPr lang="en-US" dirty="0" smtClean="0">
              <a:solidFill>
                <a:srgbClr val="FF0000"/>
              </a:solidFill>
              <a:latin typeface="Chalkduster"/>
              <a:cs typeface="Chalkduster"/>
            </a:endParaRPr>
          </a:p>
          <a:p>
            <a:pPr>
              <a:buFont typeface="Arial"/>
              <a:buChar char="•"/>
            </a:pPr>
            <a:endParaRPr lang="en-US" dirty="0">
              <a:solidFill>
                <a:srgbClr val="FF0000"/>
              </a:solidFill>
              <a:latin typeface="Chalkduster"/>
              <a:cs typeface="Chalkduste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7001"/>
            <a:ext cx="8229600" cy="6071486"/>
          </a:xfrm>
        </p:spPr>
        <p:txBody>
          <a:bodyPr>
            <a:normAutofit/>
          </a:bodyPr>
          <a:lstStyle/>
          <a:p>
            <a:pPr>
              <a:buNone/>
            </a:pPr>
            <a:r>
              <a:rPr lang="en-US" sz="1800" dirty="0" smtClean="0"/>
              <a:t>So far, these are the only music education related tools in the </a:t>
            </a:r>
            <a:r>
              <a:rPr lang="en-US" sz="1800" i="1" dirty="0" smtClean="0"/>
              <a:t>Gallery</a:t>
            </a:r>
            <a:r>
              <a:rPr lang="en-US" sz="1800" dirty="0" smtClean="0"/>
              <a:t> in </a:t>
            </a:r>
          </a:p>
          <a:p>
            <a:pPr>
              <a:buNone/>
            </a:pPr>
            <a:r>
              <a:rPr lang="en-US" sz="1800" i="1" dirty="0" smtClean="0">
                <a:hlinkClick r:id="rId2"/>
              </a:rPr>
              <a:t>SMART Notebook</a:t>
            </a:r>
            <a:r>
              <a:rPr lang="en-US" sz="1800" i="1" dirty="0" smtClean="0"/>
              <a:t> </a:t>
            </a:r>
            <a:r>
              <a:rPr lang="en-US" sz="1800" dirty="0" smtClean="0"/>
              <a:t>software:</a:t>
            </a:r>
          </a:p>
          <a:p>
            <a:pPr>
              <a:buNone/>
            </a:pPr>
            <a:endParaRPr lang="en-US" sz="1800" dirty="0" smtClean="0"/>
          </a:p>
          <a:p>
            <a:pPr lvl="1">
              <a:buFont typeface="Wingdings" charset="2"/>
              <a:buChar char="Ø"/>
            </a:pPr>
            <a:r>
              <a:rPr lang="en-US" sz="1400" dirty="0" smtClean="0"/>
              <a:t>music notes and staff pictures</a:t>
            </a:r>
          </a:p>
          <a:p>
            <a:pPr lvl="1">
              <a:buFont typeface="Wingdings" charset="2"/>
              <a:buChar char="Ø"/>
            </a:pPr>
            <a:r>
              <a:rPr lang="en-US" sz="1400" dirty="0" smtClean="0"/>
              <a:t>instrument pictures </a:t>
            </a:r>
          </a:p>
          <a:p>
            <a:pPr lvl="1">
              <a:buFont typeface="Wingdings" charset="2"/>
              <a:buChar char="Ø"/>
            </a:pPr>
            <a:r>
              <a:rPr lang="en-US" sz="1400" i="1" dirty="0" smtClean="0"/>
              <a:t>Flash</a:t>
            </a:r>
            <a:r>
              <a:rPr lang="en-US" sz="1400" dirty="0" smtClean="0"/>
              <a:t> bell set </a:t>
            </a:r>
          </a:p>
          <a:p>
            <a:pPr lvl="1">
              <a:buFont typeface="Wingdings" charset="2"/>
              <a:buChar char="Ø"/>
            </a:pPr>
            <a:r>
              <a:rPr lang="en-US" sz="1400" i="1" dirty="0" smtClean="0"/>
              <a:t>Instruments of the Orchestra</a:t>
            </a:r>
            <a:r>
              <a:rPr lang="en-US" sz="1400" dirty="0" smtClean="0"/>
              <a:t> </a:t>
            </a:r>
            <a:r>
              <a:rPr lang="en-US" sz="1400" i="1" dirty="0" smtClean="0"/>
              <a:t>Musical Notes </a:t>
            </a:r>
            <a:r>
              <a:rPr lang="en-US" sz="1400" dirty="0" smtClean="0"/>
              <a:t>with an interactive keyboard</a:t>
            </a:r>
          </a:p>
          <a:p>
            <a:pPr>
              <a:buNone/>
            </a:pPr>
            <a:endParaRPr lang="en-US" sz="1800" i="1" dirty="0" smtClean="0"/>
          </a:p>
          <a:p>
            <a:pPr>
              <a:buNone/>
            </a:pPr>
            <a:r>
              <a:rPr lang="en-US" sz="1800" i="1" dirty="0" smtClean="0">
                <a:hlinkClick r:id="rId3"/>
              </a:rPr>
              <a:t>Finale</a:t>
            </a:r>
            <a:r>
              <a:rPr lang="en-US" sz="1800" dirty="0" smtClean="0"/>
              <a:t> and </a:t>
            </a:r>
            <a:r>
              <a:rPr lang="en-US" sz="1800" i="1" dirty="0" smtClean="0">
                <a:hlinkClick r:id="rId4"/>
              </a:rPr>
              <a:t>Sibeliu</a:t>
            </a:r>
            <a:r>
              <a:rPr lang="en-US" sz="1800" i="1" dirty="0" smtClean="0"/>
              <a:t>s</a:t>
            </a:r>
            <a:r>
              <a:rPr lang="en-US" sz="1800" dirty="0" smtClean="0"/>
              <a:t> files import as tiff files into </a:t>
            </a:r>
            <a:r>
              <a:rPr lang="en-US" sz="1800" i="1" dirty="0" smtClean="0">
                <a:hlinkClick r:id="rId2"/>
              </a:rPr>
              <a:t>SMART Notebook</a:t>
            </a:r>
            <a:r>
              <a:rPr lang="en-US" sz="1800" i="1" dirty="0" smtClean="0"/>
              <a:t> </a:t>
            </a:r>
            <a:r>
              <a:rPr lang="en-US" sz="1800" dirty="0" smtClean="0"/>
              <a:t>software.</a:t>
            </a:r>
          </a:p>
          <a:p>
            <a:pPr>
              <a:buNone/>
            </a:pPr>
            <a:endParaRPr lang="en-US" sz="1800" dirty="0" smtClean="0">
              <a:latin typeface="Chalkduster"/>
              <a:cs typeface="Chalkduster"/>
            </a:endParaRPr>
          </a:p>
          <a:p>
            <a:pPr lvl="2">
              <a:buFont typeface="Wingdings" charset="2"/>
              <a:buChar char="Ø"/>
            </a:pPr>
            <a:endParaRPr lang="en-US" sz="1546" dirty="0" smtClean="0">
              <a:latin typeface="Chalkduster"/>
              <a:cs typeface="Chalkduster"/>
            </a:endParaRPr>
          </a:p>
          <a:p>
            <a:pPr>
              <a:buNone/>
            </a:pPr>
            <a:endParaRPr lang="en-US" sz="2346" dirty="0" smtClean="0">
              <a:latin typeface="Chalkduster"/>
              <a:cs typeface="Chalkduster"/>
            </a:endParaRPr>
          </a:p>
          <a:p>
            <a:pPr>
              <a:buNone/>
            </a:pPr>
            <a:endParaRPr lang="en-US" sz="1946" dirty="0" smtClean="0">
              <a:latin typeface="Chalkduster"/>
              <a:cs typeface="Chalkduster"/>
            </a:endParaRPr>
          </a:p>
          <a:p>
            <a:pPr>
              <a:buNone/>
            </a:pPr>
            <a:endParaRPr lang="en-US" sz="1800" dirty="0" smtClean="0"/>
          </a:p>
          <a:p>
            <a:pPr>
              <a:buNone/>
            </a:pPr>
            <a:endParaRPr lang="en-US"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8213"/>
            <a:ext cx="8229600" cy="6367964"/>
          </a:xfrm>
        </p:spPr>
        <p:txBody>
          <a:bodyPr>
            <a:normAutofit/>
          </a:bodyPr>
          <a:lstStyle/>
          <a:p>
            <a:pPr>
              <a:buNone/>
            </a:pPr>
            <a:r>
              <a:rPr lang="en-US" sz="1800" dirty="0" smtClean="0"/>
              <a:t>The best way to show you how the tools work in </a:t>
            </a:r>
            <a:r>
              <a:rPr lang="en-US" sz="1800" i="1" dirty="0" smtClean="0">
                <a:hlinkClick r:id="rId3"/>
              </a:rPr>
              <a:t>SMART Notebook</a:t>
            </a:r>
            <a:r>
              <a:rPr lang="en-US" sz="1800" i="1" dirty="0" smtClean="0"/>
              <a:t> </a:t>
            </a:r>
            <a:r>
              <a:rPr lang="en-US" sz="1800" dirty="0" smtClean="0"/>
              <a:t>software is </a:t>
            </a:r>
          </a:p>
          <a:p>
            <a:pPr>
              <a:buNone/>
            </a:pPr>
            <a:r>
              <a:rPr lang="en-US" sz="1800" dirty="0" smtClean="0"/>
              <a:t>to demonstrate them in created </a:t>
            </a:r>
            <a:r>
              <a:rPr lang="en-US" sz="1800" i="1" dirty="0" smtClean="0">
                <a:hlinkClick r:id="rId3"/>
              </a:rPr>
              <a:t>SMART Notebook</a:t>
            </a:r>
            <a:r>
              <a:rPr lang="en-US" sz="1800" dirty="0" smtClean="0"/>
              <a:t> files. Examples of how I </a:t>
            </a:r>
          </a:p>
          <a:p>
            <a:pPr>
              <a:buNone/>
            </a:pPr>
            <a:r>
              <a:rPr lang="en-US" sz="1800" dirty="0" smtClean="0"/>
              <a:t>use:</a:t>
            </a:r>
            <a:r>
              <a:rPr lang="en-US" sz="1800" i="1" dirty="0" smtClean="0"/>
              <a:t> </a:t>
            </a:r>
          </a:p>
          <a:p>
            <a:pPr>
              <a:buNone/>
            </a:pPr>
            <a:endParaRPr lang="en-US" sz="1806" dirty="0" smtClean="0"/>
          </a:p>
          <a:p>
            <a:pPr lvl="1">
              <a:buFont typeface="Wingdings" charset="2"/>
              <a:buChar char="Ø"/>
            </a:pPr>
            <a:r>
              <a:rPr lang="en-US" sz="1400" i="1" dirty="0" smtClean="0">
                <a:hlinkClick r:id="rId3"/>
              </a:rPr>
              <a:t>SMART Notebook</a:t>
            </a:r>
            <a:r>
              <a:rPr lang="en-US" sz="1400" dirty="0" smtClean="0"/>
              <a:t> and </a:t>
            </a:r>
            <a:r>
              <a:rPr lang="en-US" sz="1400" i="1" dirty="0" smtClean="0"/>
              <a:t>PowerPoint</a:t>
            </a:r>
            <a:r>
              <a:rPr lang="en-US" sz="1400" dirty="0" smtClean="0"/>
              <a:t> files</a:t>
            </a:r>
          </a:p>
          <a:p>
            <a:pPr lvl="1">
              <a:buFont typeface="Wingdings" charset="2"/>
              <a:buChar char="Ø"/>
            </a:pPr>
            <a:r>
              <a:rPr lang="en-US" sz="1400" dirty="0" smtClean="0"/>
              <a:t>CAI, notation, and sequencing music applications</a:t>
            </a:r>
          </a:p>
          <a:p>
            <a:pPr lvl="1">
              <a:buFont typeface="Wingdings" charset="2"/>
              <a:buChar char="Ø"/>
            </a:pPr>
            <a:r>
              <a:rPr lang="en-US" sz="1400" dirty="0" smtClean="0"/>
              <a:t>music related web sites</a:t>
            </a:r>
          </a:p>
          <a:p>
            <a:pPr lvl="1">
              <a:buFont typeface="Wingdings" charset="2"/>
              <a:buChar char="Ø"/>
            </a:pPr>
            <a:r>
              <a:rPr lang="en-US" sz="1400" dirty="0" smtClean="0"/>
              <a:t>digital workstations</a:t>
            </a:r>
          </a:p>
          <a:p>
            <a:pPr lvl="1">
              <a:buFont typeface="Wingdings" charset="2"/>
              <a:buChar char="Ø"/>
            </a:pPr>
            <a:r>
              <a:rPr lang="en-US" sz="1400" dirty="0" smtClean="0"/>
              <a:t>storybooks</a:t>
            </a:r>
          </a:p>
          <a:p>
            <a:pPr lvl="1">
              <a:buFont typeface="Wingdings" charset="2"/>
              <a:buChar char="Ø"/>
            </a:pPr>
            <a:r>
              <a:rPr lang="en-US" sz="1400" dirty="0" smtClean="0"/>
              <a:t>primary source and cultural arts web sites</a:t>
            </a:r>
          </a:p>
          <a:p>
            <a:pPr lvl="1">
              <a:buFont typeface="Wingdings" charset="2"/>
              <a:buChar char="Ø"/>
            </a:pPr>
            <a:r>
              <a:rPr lang="en-US" sz="1400" dirty="0" smtClean="0"/>
              <a:t>Web 2.0/3.0 and cloud apps (online notation and sequencing apps)</a:t>
            </a:r>
          </a:p>
          <a:p>
            <a:endParaRPr lang="en-US" sz="1800" dirty="0" smtClean="0"/>
          </a:p>
          <a:p>
            <a:pPr>
              <a:buNone/>
            </a:pPr>
            <a:r>
              <a:rPr lang="en-US" sz="1800" dirty="0" smtClean="0"/>
              <a:t>with the</a:t>
            </a:r>
            <a:r>
              <a:rPr lang="en-US" sz="1800" i="1" dirty="0" smtClean="0"/>
              <a:t> </a:t>
            </a:r>
            <a:r>
              <a:rPr lang="en-US" sz="1800" i="1" dirty="0" smtClean="0">
                <a:hlinkClick r:id="rId4"/>
              </a:rPr>
              <a:t>SMART Board</a:t>
            </a:r>
            <a:r>
              <a:rPr lang="en-US" sz="1800" i="1" dirty="0" smtClean="0"/>
              <a:t> </a:t>
            </a:r>
            <a:r>
              <a:rPr lang="en-US" sz="1800" dirty="0" smtClean="0"/>
              <a:t>for music class lessons, projects, and activities are posted at the </a:t>
            </a:r>
          </a:p>
          <a:p>
            <a:pPr>
              <a:buNone/>
            </a:pPr>
            <a:r>
              <a:rPr lang="en-US" sz="1800" i="1" dirty="0" smtClean="0"/>
              <a:t>Infusing Interactive Whiteboards and Other Visualization Tools in the Music Classroom</a:t>
            </a:r>
            <a:r>
              <a:rPr lang="en-US" sz="1800" b="1" dirty="0" smtClean="0"/>
              <a:t> </a:t>
            </a:r>
          </a:p>
          <a:p>
            <a:pPr>
              <a:buNone/>
            </a:pPr>
            <a:r>
              <a:rPr lang="en-US" sz="1800" dirty="0" smtClean="0"/>
              <a:t>page at the </a:t>
            </a:r>
            <a:r>
              <a:rPr lang="en-US" sz="1800" b="1" dirty="0" smtClean="0"/>
              <a:t>MUSINGS WIKI                                      </a:t>
            </a:r>
            <a:r>
              <a:rPr lang="en-US" sz="1800" dirty="0" smtClean="0"/>
              <a:t>at: </a:t>
            </a:r>
          </a:p>
          <a:p>
            <a:pPr>
              <a:buNone/>
            </a:pPr>
            <a:r>
              <a:rPr lang="en-US" sz="1000" dirty="0" smtClean="0">
                <a:hlinkClick r:id="rId5"/>
              </a:rPr>
              <a:t>http://musingswiki.wikispaces.com/Infusing+Interactive+Whiteboards+and+Other+Visuaization+Tools+in+the+Music+Classroom</a:t>
            </a:r>
            <a:endParaRPr lang="en-US" sz="1000" dirty="0" smtClean="0">
              <a:solidFill>
                <a:srgbClr val="000000"/>
              </a:solidFill>
              <a:cs typeface="Chalkduster"/>
            </a:endParaRPr>
          </a:p>
          <a:p>
            <a:pPr>
              <a:buNone/>
            </a:pPr>
            <a:endParaRPr lang="en-US" sz="1800" dirty="0" smtClean="0">
              <a:solidFill>
                <a:srgbClr val="000000"/>
              </a:solidFill>
              <a:latin typeface="Chalkduster"/>
              <a:cs typeface="Chalkduster"/>
            </a:endParaRPr>
          </a:p>
          <a:p>
            <a:pPr>
              <a:buNone/>
            </a:pPr>
            <a:endParaRPr lang="en-US" sz="1000" dirty="0"/>
          </a:p>
        </p:txBody>
      </p:sp>
      <p:pic>
        <p:nvPicPr>
          <p:cNvPr id="5" name="Picture 4" descr="Musings Wiki Logo.jpg">
            <a:hlinkClick r:id="rId5"/>
          </p:cNvPr>
          <p:cNvPicPr>
            <a:picLocks noChangeAspect="1"/>
          </p:cNvPicPr>
          <p:nvPr/>
        </p:nvPicPr>
        <p:blipFill>
          <a:blip r:embed="rId6"/>
          <a:stretch>
            <a:fillRect/>
          </a:stretch>
        </p:blipFill>
        <p:spPr>
          <a:xfrm>
            <a:off x="3088793" y="4625575"/>
            <a:ext cx="1925921" cy="363252"/>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68696"/>
            <a:ext cx="8229600" cy="6347333"/>
          </a:xfrm>
        </p:spPr>
        <p:txBody>
          <a:bodyPr>
            <a:normAutofit fontScale="92500" lnSpcReduction="20000"/>
          </a:bodyPr>
          <a:lstStyle/>
          <a:p>
            <a:pPr>
              <a:buNone/>
            </a:pPr>
            <a:r>
              <a:rPr lang="en-US" sz="1946" dirty="0" smtClean="0">
                <a:solidFill>
                  <a:srgbClr val="000000"/>
                </a:solidFill>
                <a:cs typeface="Chalkduster"/>
              </a:rPr>
              <a:t>Here are examples of how I use created </a:t>
            </a:r>
            <a:r>
              <a:rPr lang="en-US" sz="1946" i="1" dirty="0" smtClean="0">
                <a:hlinkClick r:id="rId2"/>
              </a:rPr>
              <a:t>SMART Notebook</a:t>
            </a:r>
            <a:r>
              <a:rPr lang="en-US" sz="1946" dirty="0" smtClean="0"/>
              <a:t>  and </a:t>
            </a:r>
            <a:r>
              <a:rPr lang="en-US" sz="1946" i="1" dirty="0" smtClean="0"/>
              <a:t>PowerPoint</a:t>
            </a:r>
            <a:r>
              <a:rPr lang="en-US" sz="1946" dirty="0" smtClean="0"/>
              <a:t> files </a:t>
            </a:r>
          </a:p>
          <a:p>
            <a:pPr>
              <a:buNone/>
            </a:pPr>
            <a:r>
              <a:rPr lang="en-US" sz="1946" dirty="0" smtClean="0"/>
              <a:t>with the</a:t>
            </a:r>
            <a:r>
              <a:rPr lang="en-US" sz="1946" i="1" dirty="0" smtClean="0"/>
              <a:t> </a:t>
            </a:r>
            <a:r>
              <a:rPr lang="en-US" sz="1946" i="1" dirty="0" smtClean="0">
                <a:hlinkClick r:id="rId3"/>
              </a:rPr>
              <a:t>SMART Board</a:t>
            </a:r>
            <a:r>
              <a:rPr lang="en-US" sz="1946" i="1" dirty="0" smtClean="0"/>
              <a:t> </a:t>
            </a:r>
            <a:r>
              <a:rPr lang="en-US" sz="1946" dirty="0" smtClean="0"/>
              <a:t>for music class lessons, projects, and activities:</a:t>
            </a:r>
          </a:p>
          <a:p>
            <a:endParaRPr lang="en-US" sz="1400" dirty="0" smtClean="0"/>
          </a:p>
          <a:p>
            <a:pPr lvl="1">
              <a:buNone/>
            </a:pPr>
            <a:r>
              <a:rPr lang="en-US" sz="1514" dirty="0" smtClean="0">
                <a:solidFill>
                  <a:srgbClr val="000000"/>
                </a:solidFill>
                <a:cs typeface="Chalkduster"/>
              </a:rPr>
              <a:t>Created </a:t>
            </a:r>
            <a:r>
              <a:rPr lang="en-US" sz="1514" i="1" dirty="0" smtClean="0">
                <a:hlinkClick r:id="rId2"/>
              </a:rPr>
              <a:t>SMART Notebook</a:t>
            </a:r>
            <a:r>
              <a:rPr lang="en-US" sz="1514" dirty="0" smtClean="0"/>
              <a:t>  and </a:t>
            </a:r>
            <a:r>
              <a:rPr lang="en-US" sz="1514" i="1" dirty="0" smtClean="0"/>
              <a:t>PowerPoint</a:t>
            </a:r>
            <a:r>
              <a:rPr lang="en-US" sz="1514" dirty="0" smtClean="0"/>
              <a:t> Files: </a:t>
            </a:r>
            <a:endParaRPr lang="en-US" sz="1514" dirty="0" smtClean="0">
              <a:solidFill>
                <a:srgbClr val="000000"/>
              </a:solidFill>
              <a:cs typeface="Chalkduster"/>
            </a:endParaRPr>
          </a:p>
          <a:p>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The Wheels On The Bus (</a:t>
            </a:r>
            <a:r>
              <a:rPr lang="en-US" sz="1514" dirty="0" smtClean="0">
                <a:solidFill>
                  <a:srgbClr val="000000"/>
                </a:solidFill>
                <a:cs typeface="Chalkduster"/>
              </a:rPr>
              <a:t>Pre-K and Kindergarten)</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Drawing The Treble Clef (</a:t>
            </a:r>
            <a:r>
              <a:rPr lang="en-US" sz="1514" dirty="0" smtClean="0">
                <a:solidFill>
                  <a:srgbClr val="000000"/>
                </a:solidFill>
                <a:cs typeface="Chalkduster"/>
              </a:rPr>
              <a:t>Grades 1-2)</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Rain, Rain, Go Away (</a:t>
            </a:r>
            <a:r>
              <a:rPr lang="en-US" sz="1514" dirty="0" smtClean="0">
                <a:solidFill>
                  <a:srgbClr val="000000"/>
                </a:solidFill>
                <a:cs typeface="Chalkduster"/>
              </a:rPr>
              <a:t>Grade 1)</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Pick A Pumpkin </a:t>
            </a:r>
            <a:r>
              <a:rPr lang="en-US" sz="1514" dirty="0" smtClean="0">
                <a:solidFill>
                  <a:srgbClr val="000000"/>
                </a:solidFill>
                <a:cs typeface="Chalkduster"/>
              </a:rPr>
              <a:t>(Grades 1-2)</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Surprise Symphony (</a:t>
            </a:r>
            <a:r>
              <a:rPr lang="en-US" sz="1514" dirty="0" smtClean="0">
                <a:solidFill>
                  <a:srgbClr val="000000"/>
                </a:solidFill>
                <a:cs typeface="Chalkduster"/>
              </a:rPr>
              <a:t>Grades 2-3)</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Chan Mali Chan (</a:t>
            </a:r>
            <a:r>
              <a:rPr lang="en-US" sz="1514" dirty="0" smtClean="0">
                <a:solidFill>
                  <a:srgbClr val="000000"/>
                </a:solidFill>
                <a:cs typeface="Chalkduster"/>
              </a:rPr>
              <a:t>Grade 3)</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Balloon Rhythms</a:t>
            </a:r>
            <a:r>
              <a:rPr lang="en-US" sz="1514" dirty="0" smtClean="0">
                <a:solidFill>
                  <a:srgbClr val="000000"/>
                </a:solidFill>
                <a:cs typeface="Chalkduster"/>
              </a:rPr>
              <a:t> (Grades 3-5)</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Star-Spangled Banner Jeopardy (</a:t>
            </a:r>
            <a:r>
              <a:rPr lang="en-US" sz="1514" dirty="0" smtClean="0">
                <a:solidFill>
                  <a:srgbClr val="000000"/>
                </a:solidFill>
                <a:cs typeface="Chalkduster"/>
              </a:rPr>
              <a:t>Grades 4 and 5)</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Instruments of the Orchestra </a:t>
            </a:r>
            <a:r>
              <a:rPr lang="en-US" sz="1514" dirty="0" smtClean="0">
                <a:solidFill>
                  <a:srgbClr val="000000"/>
                </a:solidFill>
                <a:cs typeface="Chalkduster"/>
              </a:rPr>
              <a:t>(Grades 3-5)</a:t>
            </a:r>
          </a:p>
          <a:p>
            <a:pPr lvl="1">
              <a:buClr>
                <a:schemeClr val="tx1"/>
              </a:buClr>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The Blues </a:t>
            </a:r>
            <a:r>
              <a:rPr lang="en-US" sz="1514" dirty="0" smtClean="0">
                <a:solidFill>
                  <a:srgbClr val="000000"/>
                </a:solidFill>
                <a:cs typeface="Chalkduster"/>
              </a:rPr>
              <a:t>(Grades 5-12)</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The Sorcerer’s Apprentice </a:t>
            </a:r>
            <a:r>
              <a:rPr lang="en-US" sz="1514" dirty="0" smtClean="0">
                <a:solidFill>
                  <a:srgbClr val="000000"/>
                </a:solidFill>
                <a:cs typeface="Chalkduster"/>
              </a:rPr>
              <a:t>(Grades 3-5)</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Learn To Soar In Music </a:t>
            </a:r>
            <a:r>
              <a:rPr lang="en-US" sz="1514" dirty="0" smtClean="0">
                <a:solidFill>
                  <a:srgbClr val="000000"/>
                </a:solidFill>
                <a:cs typeface="Chalkduster"/>
              </a:rPr>
              <a:t>(All Grades)</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7971"/>
            <a:ext cx="8229600" cy="5955206"/>
          </a:xfrm>
        </p:spPr>
        <p:txBody>
          <a:bodyPr>
            <a:normAutofit/>
          </a:bodyPr>
          <a:lstStyle/>
          <a:p>
            <a:pPr>
              <a:buNone/>
            </a:pPr>
            <a:r>
              <a:rPr lang="en-US" sz="1800" dirty="0" smtClean="0">
                <a:cs typeface="Chalkduster"/>
              </a:rPr>
              <a:t>Now, here are examples of how I use music applications with the </a:t>
            </a:r>
            <a:r>
              <a:rPr lang="en-US" sz="1800" i="1" dirty="0" smtClean="0">
                <a:hlinkClick r:id="rId2"/>
              </a:rPr>
              <a:t>SMART Board</a:t>
            </a:r>
            <a:r>
              <a:rPr lang="en-US" sz="1800" i="1" dirty="0" smtClean="0"/>
              <a:t> </a:t>
            </a:r>
            <a:r>
              <a:rPr lang="en-US" sz="1800" dirty="0" smtClean="0">
                <a:solidFill>
                  <a:srgbClr val="000000"/>
                </a:solidFill>
                <a:cs typeface="Chalkduster"/>
              </a:rPr>
              <a:t>for </a:t>
            </a:r>
          </a:p>
          <a:p>
            <a:pPr>
              <a:buNone/>
            </a:pPr>
            <a:r>
              <a:rPr lang="en-US" sz="1800" dirty="0" smtClean="0">
                <a:solidFill>
                  <a:srgbClr val="000000"/>
                </a:solidFill>
                <a:cs typeface="Chalkduster"/>
              </a:rPr>
              <a:t>music class lessons, projects, and activities:</a:t>
            </a:r>
            <a:endParaRPr lang="en-US" sz="1800" dirty="0" smtClean="0">
              <a:cs typeface="Chalkduster"/>
            </a:endParaRPr>
          </a:p>
          <a:p>
            <a:pPr lvl="1">
              <a:buClr>
                <a:schemeClr val="tx1"/>
              </a:buClr>
              <a:buNone/>
            </a:pPr>
            <a:endParaRPr lang="en-US" sz="1800" dirty="0" smtClean="0">
              <a:solidFill>
                <a:srgbClr val="FF0000"/>
              </a:solidFill>
              <a:cs typeface="Chalkduster"/>
            </a:endParaRPr>
          </a:p>
          <a:p>
            <a:pPr lvl="1">
              <a:buClr>
                <a:schemeClr val="tx1"/>
              </a:buClr>
              <a:buNone/>
            </a:pPr>
            <a:r>
              <a:rPr lang="en-US" sz="1400" dirty="0" smtClean="0">
                <a:cs typeface="Chalkduster"/>
              </a:rPr>
              <a:t>Music Applications:</a:t>
            </a:r>
          </a:p>
          <a:p>
            <a:pPr>
              <a:buNone/>
            </a:pPr>
            <a:endParaRPr lang="en-US" sz="1400" dirty="0" smtClean="0">
              <a:cs typeface="Chalkduster"/>
            </a:endParaRPr>
          </a:p>
          <a:p>
            <a:pPr lvl="1">
              <a:buClr>
                <a:schemeClr val="tx1"/>
              </a:buClr>
              <a:buFont typeface="Wingdings" charset="2"/>
              <a:buChar char="Ø"/>
            </a:pPr>
            <a:r>
              <a:rPr lang="en-US" sz="1400" i="1" dirty="0" smtClean="0">
                <a:solidFill>
                  <a:srgbClr val="000000"/>
                </a:solidFill>
                <a:cs typeface="Chalkduster"/>
              </a:rPr>
              <a:t>Music Ace</a:t>
            </a:r>
            <a:r>
              <a:rPr lang="en-US" sz="1400" dirty="0" smtClean="0">
                <a:solidFill>
                  <a:srgbClr val="000000"/>
                </a:solidFill>
                <a:cs typeface="Chalkduster"/>
              </a:rPr>
              <a:t>: </a:t>
            </a:r>
            <a:r>
              <a:rPr lang="en-US" sz="1400" i="1" dirty="0" smtClean="0">
                <a:solidFill>
                  <a:srgbClr val="000000"/>
                </a:solidFill>
                <a:cs typeface="Chalkduster"/>
              </a:rPr>
              <a:t>CAI</a:t>
            </a:r>
            <a:r>
              <a:rPr lang="en-US" sz="1400" dirty="0" smtClean="0">
                <a:solidFill>
                  <a:srgbClr val="000000"/>
                </a:solidFill>
                <a:cs typeface="Chalkduster"/>
              </a:rPr>
              <a:t> (Computer Assisted Instruction) lessons</a:t>
            </a:r>
          </a:p>
          <a:p>
            <a:pPr lvl="2">
              <a:buClr>
                <a:schemeClr val="tx1"/>
              </a:buClr>
              <a:buNone/>
            </a:pPr>
            <a:r>
              <a:rPr lang="en-US" sz="1000" dirty="0" smtClean="0">
                <a:solidFill>
                  <a:srgbClr val="000000"/>
                </a:solidFill>
                <a:cs typeface="Chalkduster"/>
                <a:hlinkClick r:id="rId3"/>
              </a:rPr>
              <a:t>http://www.harmonicvision.com</a:t>
            </a:r>
            <a:endParaRPr lang="en-US" sz="1000" dirty="0" smtClean="0">
              <a:solidFill>
                <a:srgbClr val="000000"/>
              </a:solidFill>
              <a:cs typeface="Chalkduster"/>
            </a:endParaRPr>
          </a:p>
          <a:p>
            <a:pPr lvl="2">
              <a:buClr>
                <a:schemeClr val="tx1"/>
              </a:buClr>
              <a:buNone/>
            </a:pPr>
            <a:endParaRPr lang="en-US" sz="1000" i="1" dirty="0" smtClean="0">
              <a:solidFill>
                <a:srgbClr val="000000"/>
              </a:solidFill>
              <a:cs typeface="Chalkduster"/>
            </a:endParaRPr>
          </a:p>
          <a:p>
            <a:pPr lvl="1">
              <a:buClr>
                <a:schemeClr val="tx1"/>
              </a:buClr>
              <a:buFont typeface="Wingdings" charset="2"/>
              <a:buChar char="Ø"/>
            </a:pPr>
            <a:r>
              <a:rPr lang="en-US" sz="1400" i="1" dirty="0" smtClean="0">
                <a:solidFill>
                  <a:srgbClr val="000000"/>
                </a:solidFill>
                <a:cs typeface="Chalkduster"/>
              </a:rPr>
              <a:t>Finale</a:t>
            </a:r>
            <a:r>
              <a:rPr lang="en-US" sz="1400" dirty="0" smtClean="0">
                <a:solidFill>
                  <a:srgbClr val="000000"/>
                </a:solidFill>
                <a:cs typeface="Chalkduster"/>
              </a:rPr>
              <a:t>: music</a:t>
            </a:r>
            <a:r>
              <a:rPr lang="en-US" sz="1400" i="1" dirty="0" smtClean="0">
                <a:solidFill>
                  <a:srgbClr val="000000"/>
                </a:solidFill>
                <a:cs typeface="Chalkduster"/>
              </a:rPr>
              <a:t> composition templates, recorder scores, Orff ensemble scores</a:t>
            </a:r>
          </a:p>
          <a:p>
            <a:pPr lvl="2">
              <a:buClr>
                <a:schemeClr val="tx1"/>
              </a:buClr>
              <a:buNone/>
            </a:pPr>
            <a:r>
              <a:rPr lang="en-US" sz="1000" dirty="0" smtClean="0">
                <a:solidFill>
                  <a:srgbClr val="000000"/>
                </a:solidFill>
                <a:cs typeface="Chalkduster"/>
                <a:hlinkClick r:id="rId4"/>
              </a:rPr>
              <a:t>http://www.finalemusic.com</a:t>
            </a:r>
            <a:endParaRPr lang="en-US" sz="1000" dirty="0" smtClean="0">
              <a:solidFill>
                <a:srgbClr val="000000"/>
              </a:solidFill>
              <a:cs typeface="Chalkduster"/>
            </a:endParaRPr>
          </a:p>
          <a:p>
            <a:pPr lvl="2">
              <a:buClr>
                <a:schemeClr val="tx1"/>
              </a:buClr>
              <a:buNone/>
            </a:pPr>
            <a:endParaRPr lang="en-US" sz="1000" dirty="0" smtClean="0">
              <a:solidFill>
                <a:srgbClr val="000000"/>
              </a:solidFill>
              <a:cs typeface="Chalkduster"/>
            </a:endParaRPr>
          </a:p>
          <a:p>
            <a:pPr lvl="1">
              <a:buClr>
                <a:schemeClr val="tx1"/>
              </a:buClr>
              <a:buFont typeface="Wingdings" charset="2"/>
              <a:buChar char="Ø"/>
            </a:pPr>
            <a:r>
              <a:rPr lang="en-US" sz="1400" i="1" dirty="0" smtClean="0">
                <a:solidFill>
                  <a:srgbClr val="000000"/>
                </a:solidFill>
                <a:cs typeface="Chalkduster"/>
              </a:rPr>
              <a:t>Groovy Music</a:t>
            </a:r>
            <a:r>
              <a:rPr lang="en-US" sz="1400" dirty="0" smtClean="0">
                <a:solidFill>
                  <a:srgbClr val="000000"/>
                </a:solidFill>
                <a:cs typeface="Chalkduster"/>
              </a:rPr>
              <a:t>: music sequencing projects</a:t>
            </a:r>
          </a:p>
          <a:p>
            <a:pPr lvl="2">
              <a:buClr>
                <a:schemeClr val="tx1"/>
              </a:buClr>
              <a:buNone/>
            </a:pPr>
            <a:r>
              <a:rPr lang="en-US" sz="1000" dirty="0" smtClean="0">
                <a:solidFill>
                  <a:srgbClr val="000000"/>
                </a:solidFill>
                <a:cs typeface="Chalkduster"/>
                <a:hlinkClick r:id="rId5"/>
              </a:rPr>
              <a:t>http://www.sibelius.com/products/groovy/index.html</a:t>
            </a:r>
            <a:endParaRPr lang="en-US" sz="1000" dirty="0" smtClean="0">
              <a:solidFill>
                <a:srgbClr val="000000"/>
              </a:solidFill>
              <a:cs typeface="Chalkduster"/>
            </a:endParaRPr>
          </a:p>
          <a:p>
            <a:pPr lvl="2">
              <a:buClr>
                <a:schemeClr val="tx1"/>
              </a:buClr>
              <a:buNone/>
            </a:pPr>
            <a:endParaRPr lang="en-US" sz="1000" dirty="0" smtClean="0">
              <a:solidFill>
                <a:srgbClr val="000000"/>
              </a:solidFill>
              <a:cs typeface="Chalkduster"/>
            </a:endParaRPr>
          </a:p>
          <a:p>
            <a:pPr lvl="1">
              <a:buClr>
                <a:schemeClr val="tx1"/>
              </a:buClr>
              <a:buFont typeface="Wingdings" charset="2"/>
              <a:buChar char="Ø"/>
            </a:pPr>
            <a:r>
              <a:rPr lang="en-US" sz="1400" i="1" dirty="0" err="1" smtClean="0">
                <a:solidFill>
                  <a:srgbClr val="000000"/>
                </a:solidFill>
                <a:cs typeface="Chalkduster"/>
              </a:rPr>
              <a:t>GarageBand</a:t>
            </a:r>
            <a:r>
              <a:rPr lang="en-US" sz="1400" dirty="0" smtClean="0">
                <a:solidFill>
                  <a:srgbClr val="000000"/>
                </a:solidFill>
                <a:cs typeface="Chalkduster"/>
              </a:rPr>
              <a:t>: music sequencing projects</a:t>
            </a:r>
          </a:p>
          <a:p>
            <a:pPr lvl="2">
              <a:buClr>
                <a:schemeClr val="tx1"/>
              </a:buClr>
              <a:buNone/>
            </a:pPr>
            <a:r>
              <a:rPr lang="en-US" sz="1000" dirty="0" smtClean="0">
                <a:solidFill>
                  <a:srgbClr val="000000"/>
                </a:solidFill>
                <a:cs typeface="Chalkduster"/>
                <a:hlinkClick r:id="rId6"/>
              </a:rPr>
              <a:t>http://www.apple.com/ilife/garageband</a:t>
            </a:r>
            <a:endParaRPr lang="en-US" sz="1000" dirty="0" smtClean="0">
              <a:solidFill>
                <a:srgbClr val="000000"/>
              </a:solidFill>
              <a:cs typeface="Chalkduster"/>
            </a:endParaRPr>
          </a:p>
          <a:p>
            <a:pPr lvl="2">
              <a:buClr>
                <a:schemeClr val="tx1"/>
              </a:buClr>
              <a:buNone/>
            </a:pPr>
            <a:endParaRPr lang="en-US" sz="1000" dirty="0" smtClean="0">
              <a:solidFill>
                <a:srgbClr val="000000"/>
              </a:solidFill>
              <a:cs typeface="Chalkduster"/>
            </a:endParaRPr>
          </a:p>
          <a:p>
            <a:pPr lvl="1">
              <a:buClr>
                <a:schemeClr val="tx1"/>
              </a:buClr>
              <a:buFont typeface="Wingdings" charset="2"/>
              <a:buChar char="Ø"/>
            </a:pPr>
            <a:r>
              <a:rPr lang="en-US" sz="1400" i="1" dirty="0" smtClean="0">
                <a:solidFill>
                  <a:srgbClr val="000000"/>
                </a:solidFill>
                <a:cs typeface="Chalkduster"/>
              </a:rPr>
              <a:t>Band-In-A-Box</a:t>
            </a:r>
            <a:r>
              <a:rPr lang="en-US" sz="1400" dirty="0" smtClean="0">
                <a:solidFill>
                  <a:srgbClr val="000000"/>
                </a:solidFill>
                <a:cs typeface="Chalkduster"/>
              </a:rPr>
              <a:t>: music sequencing projects</a:t>
            </a:r>
            <a:endParaRPr lang="en-US" sz="1400" i="1" dirty="0" smtClean="0">
              <a:solidFill>
                <a:srgbClr val="000000"/>
              </a:solidFill>
              <a:cs typeface="Chalkduster"/>
            </a:endParaRPr>
          </a:p>
          <a:p>
            <a:pPr lvl="2">
              <a:buClr>
                <a:schemeClr val="tx1"/>
              </a:buClr>
              <a:buNone/>
            </a:pPr>
            <a:r>
              <a:rPr lang="en-US" sz="1000" dirty="0" smtClean="0">
                <a:solidFill>
                  <a:srgbClr val="000000"/>
                </a:solidFill>
                <a:cs typeface="Chalkduster"/>
                <a:hlinkClick r:id="rId7"/>
              </a:rPr>
              <a:t>http://www.pgmusic.com</a:t>
            </a:r>
            <a:endParaRPr lang="en-US" sz="1000" dirty="0" smtClean="0">
              <a:solidFill>
                <a:srgbClr val="000000"/>
              </a:solidFill>
              <a:cs typeface="Chalkduster"/>
            </a:endParaRPr>
          </a:p>
          <a:p>
            <a:pPr lvl="3">
              <a:buClr>
                <a:schemeClr val="tx1"/>
              </a:buClr>
              <a:buNone/>
            </a:pPr>
            <a:endParaRPr lang="en-US" sz="1200" dirty="0" smtClean="0">
              <a:solidFill>
                <a:srgbClr val="FF0000"/>
              </a:solidFill>
              <a:latin typeface="Chalkduster"/>
              <a:cs typeface="Chalkduster"/>
            </a:endParaRPr>
          </a:p>
          <a:p>
            <a:pPr lvl="3">
              <a:buClr>
                <a:schemeClr val="tx1"/>
              </a:buClr>
              <a:buNone/>
            </a:pPr>
            <a:endParaRPr lang="en-US" sz="1330" dirty="0" smtClean="0">
              <a:latin typeface="Chalkduster"/>
              <a:cs typeface="Chalkduster"/>
            </a:endParaRPr>
          </a:p>
          <a:p>
            <a:pPr lvl="1">
              <a:buClr>
                <a:schemeClr val="tx1"/>
              </a:buClr>
              <a:buFont typeface="Wingdings" charset="2"/>
              <a:buChar char="Ø"/>
            </a:pPr>
            <a:endParaRPr lang="en-US" sz="1800" dirty="0" smtClean="0">
              <a:latin typeface="Chalkduster"/>
              <a:cs typeface="Chalkduster"/>
            </a:endParaRPr>
          </a:p>
          <a:p>
            <a:pPr lvl="2">
              <a:buClr>
                <a:schemeClr val="tx1"/>
              </a:buClr>
              <a:buNone/>
            </a:pPr>
            <a:endParaRPr lang="en-US" sz="1200" dirty="0" smtClean="0">
              <a:latin typeface="Chalkduster"/>
              <a:cs typeface="Chalkduster"/>
            </a:endParaRPr>
          </a:p>
          <a:p>
            <a:pPr lvl="2">
              <a:buFont typeface="Wingdings" charset="2"/>
              <a:buChar char="Ø"/>
            </a:pPr>
            <a:endParaRPr lang="en-US" sz="1200" dirty="0" smtClean="0">
              <a:latin typeface="Chalkduster"/>
              <a:cs typeface="Chalkduster"/>
            </a:endParaRPr>
          </a:p>
          <a:p>
            <a:pPr lvl="1">
              <a:buFont typeface="Wingdings" charset="2"/>
              <a:buChar char="Ø"/>
            </a:pPr>
            <a:endParaRPr lang="en-US" sz="1400" dirty="0" smtClean="0">
              <a:latin typeface="Chalkduster"/>
              <a:cs typeface="Chalkduster"/>
            </a:endParaRPr>
          </a:p>
          <a:p>
            <a:pPr lvl="1">
              <a:buFont typeface="Wingdings" charset="2"/>
              <a:buChar char="Ø"/>
            </a:pPr>
            <a:endParaRPr lang="en-US" sz="1400" dirty="0" smtClean="0">
              <a:latin typeface="Chalkduster"/>
              <a:cs typeface="Chalkduster"/>
            </a:endParaRPr>
          </a:p>
          <a:p>
            <a:pPr>
              <a:buFont typeface="Wingdings" charset="2"/>
              <a:buChar char="Ø"/>
            </a:pPr>
            <a:endParaRPr lang="en-US" sz="1800" dirty="0" smtClean="0">
              <a:latin typeface="Chalkduster"/>
              <a:cs typeface="Chalkduster"/>
            </a:endParaRPr>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smtClean="0"/>
          </a:p>
          <a:p>
            <a:pPr>
              <a:buNone/>
            </a:pPr>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8407" y="358454"/>
            <a:ext cx="8229600" cy="5945409"/>
          </a:xfrm>
        </p:spPr>
        <p:txBody>
          <a:bodyPr>
            <a:normAutofit/>
          </a:bodyPr>
          <a:lstStyle/>
          <a:p>
            <a:pPr>
              <a:buNone/>
            </a:pPr>
            <a:r>
              <a:rPr lang="en-US" sz="1800" dirty="0" smtClean="0">
                <a:hlinkClick r:id="rId2"/>
              </a:rPr>
              <a:t>Visualization</a:t>
            </a:r>
            <a:r>
              <a:rPr lang="en-US" sz="1800" dirty="0" smtClean="0"/>
              <a:t> </a:t>
            </a:r>
            <a:r>
              <a:rPr lang="en-US" sz="1800" dirty="0" smtClean="0">
                <a:cs typeface="Chalkduster"/>
              </a:rPr>
              <a:t>. . .</a:t>
            </a:r>
          </a:p>
          <a:p>
            <a:pPr>
              <a:buNone/>
            </a:pPr>
            <a:endParaRPr lang="en-US" sz="1800" dirty="0" smtClean="0">
              <a:cs typeface="Chalkduster"/>
            </a:endParaRPr>
          </a:p>
          <a:p>
            <a:pPr>
              <a:buNone/>
            </a:pPr>
            <a:r>
              <a:rPr lang="en-US" sz="1800" dirty="0" smtClean="0">
                <a:cs typeface="Chalkduster"/>
              </a:rPr>
              <a:t>From </a:t>
            </a:r>
            <a:r>
              <a:rPr lang="en-US" sz="1800" i="1" dirty="0" smtClean="0">
                <a:cs typeface="Chalkduster"/>
                <a:hlinkClick r:id="rId3"/>
              </a:rPr>
              <a:t>Wikipedia</a:t>
            </a:r>
            <a:r>
              <a:rPr lang="en-US" sz="1800" dirty="0" smtClean="0">
                <a:cs typeface="Chalkduster"/>
              </a:rPr>
              <a:t>: </a:t>
            </a:r>
          </a:p>
          <a:p>
            <a:pPr>
              <a:buNone/>
            </a:pPr>
            <a:endParaRPr lang="en-US" sz="1800" dirty="0" smtClean="0">
              <a:cs typeface="Chalkduster"/>
            </a:endParaRPr>
          </a:p>
          <a:p>
            <a:pPr>
              <a:buNone/>
            </a:pPr>
            <a:r>
              <a:rPr lang="en-US" sz="1800" i="1" dirty="0" smtClean="0">
                <a:cs typeface="Chalkduster"/>
              </a:rPr>
              <a:t>The adage </a:t>
            </a:r>
            <a:r>
              <a:rPr lang="en-US" sz="1800" i="1" dirty="0" smtClean="0">
                <a:cs typeface="Chalkduster"/>
                <a:hlinkClick r:id="rId4"/>
              </a:rPr>
              <a:t>“A picture is worth a thousand words”</a:t>
            </a:r>
            <a:r>
              <a:rPr lang="en-US" sz="1800" i="1" dirty="0" smtClean="0">
                <a:cs typeface="Chalkduster"/>
              </a:rPr>
              <a:t> refers to the idea that a complex idea </a:t>
            </a:r>
          </a:p>
          <a:p>
            <a:pPr>
              <a:buNone/>
            </a:pPr>
            <a:r>
              <a:rPr lang="en-US" sz="1800" i="1" dirty="0" smtClean="0">
                <a:cs typeface="Chalkduster"/>
              </a:rPr>
              <a:t>can be conveyed with just a single still image. It also aptly characterizes one of the </a:t>
            </a:r>
          </a:p>
          <a:p>
            <a:pPr>
              <a:buNone/>
            </a:pPr>
            <a:r>
              <a:rPr lang="en-US" sz="1800" i="1" dirty="0" smtClean="0">
                <a:cs typeface="Chalkduster"/>
              </a:rPr>
              <a:t>main goals of visualization, namely making it possible to absorb large amounts of data </a:t>
            </a:r>
          </a:p>
          <a:p>
            <a:pPr>
              <a:buNone/>
            </a:pPr>
            <a:r>
              <a:rPr lang="en-US" sz="1800" i="1" dirty="0" smtClean="0">
                <a:cs typeface="Chalkduster"/>
              </a:rPr>
              <a:t>quickly.</a:t>
            </a:r>
            <a:r>
              <a:rPr lang="en-US" sz="1800" i="1" dirty="0" smtClean="0">
                <a:hlinkClick r:id="rId4"/>
              </a:rPr>
              <a:t> </a:t>
            </a:r>
          </a:p>
          <a:p>
            <a:pPr>
              <a:buNone/>
            </a:pPr>
            <a:r>
              <a:rPr lang="en-US" sz="1000" dirty="0" smtClean="0">
                <a:hlinkClick r:id="rId4"/>
              </a:rPr>
              <a:t>http://en.wikipedia.org/wiki/A_picture_is_worth_a_thousand_words</a:t>
            </a:r>
            <a:r>
              <a:rPr lang="en-US" sz="1000" dirty="0" smtClean="0"/>
              <a:t> </a:t>
            </a:r>
            <a:endParaRPr lang="en-US" sz="10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200" dirty="0" smtClean="0">
              <a:latin typeface="Chalkduster"/>
              <a:cs typeface="Chalkduster"/>
            </a:endParaRPr>
          </a:p>
          <a:p>
            <a:pPr>
              <a:buNone/>
            </a:pPr>
            <a:r>
              <a:rPr lang="en-US" dirty="0" smtClean="0">
                <a:latin typeface="Arial"/>
                <a:cs typeface="Arial"/>
              </a:rPr>
              <a:t/>
            </a:r>
            <a:br>
              <a:rPr lang="en-US" dirty="0" smtClean="0">
                <a:latin typeface="Arial"/>
                <a:cs typeface="Arial"/>
              </a:rPr>
            </a:br>
            <a:endParaRPr lang="en-US" dirty="0">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8454"/>
            <a:ext cx="8229600" cy="5707066"/>
          </a:xfrm>
        </p:spPr>
        <p:txBody>
          <a:bodyPr>
            <a:normAutofit fontScale="62500" lnSpcReduction="20000"/>
          </a:bodyPr>
          <a:lstStyle/>
          <a:p>
            <a:pPr>
              <a:buClr>
                <a:schemeClr val="tx1"/>
              </a:buClr>
              <a:buNone/>
            </a:pPr>
            <a:r>
              <a:rPr lang="en-US" sz="3273" dirty="0" smtClean="0">
                <a:cs typeface="Chalkduster"/>
              </a:rPr>
              <a:t>And here are some examples of how I use music related web sites with the </a:t>
            </a:r>
          </a:p>
          <a:p>
            <a:pPr>
              <a:buClr>
                <a:schemeClr val="tx1"/>
              </a:buClr>
              <a:buNone/>
            </a:pPr>
            <a:r>
              <a:rPr lang="en-US" sz="3273" i="1" dirty="0" smtClean="0">
                <a:hlinkClick r:id="rId2"/>
              </a:rPr>
              <a:t>SMART Board</a:t>
            </a:r>
            <a:r>
              <a:rPr lang="en-US" sz="3273" i="1" dirty="0" smtClean="0"/>
              <a:t> </a:t>
            </a:r>
            <a:r>
              <a:rPr lang="en-US" sz="3273" dirty="0" smtClean="0">
                <a:cs typeface="Chalkduster"/>
              </a:rPr>
              <a:t>for music class </a:t>
            </a:r>
            <a:r>
              <a:rPr lang="en-US" sz="3273" dirty="0" smtClean="0">
                <a:solidFill>
                  <a:srgbClr val="000000"/>
                </a:solidFill>
                <a:cs typeface="Chalkduster"/>
              </a:rPr>
              <a:t>lessons, projects, and activities </a:t>
            </a:r>
            <a:r>
              <a:rPr lang="en-US" sz="3273" dirty="0" smtClean="0">
                <a:cs typeface="Chalkduster"/>
              </a:rPr>
              <a:t>:</a:t>
            </a:r>
          </a:p>
          <a:p>
            <a:pPr>
              <a:buClr>
                <a:schemeClr val="tx1"/>
              </a:buClr>
              <a:buNone/>
            </a:pPr>
            <a:r>
              <a:rPr lang="en-US" sz="3273" dirty="0" smtClean="0">
                <a:solidFill>
                  <a:srgbClr val="000000"/>
                </a:solidFill>
                <a:cs typeface="Chalkduster"/>
              </a:rPr>
              <a:t>  </a:t>
            </a:r>
            <a:endParaRPr lang="en-US" sz="3273" dirty="0" smtClean="0">
              <a:solidFill>
                <a:srgbClr val="FF0000"/>
              </a:solidFill>
              <a:cs typeface="Chalkduster"/>
            </a:endParaRPr>
          </a:p>
          <a:p>
            <a:pPr lvl="1">
              <a:buClr>
                <a:schemeClr val="tx1"/>
              </a:buClr>
              <a:buNone/>
            </a:pPr>
            <a:r>
              <a:rPr lang="en-US" sz="2240" dirty="0" smtClean="0">
                <a:solidFill>
                  <a:srgbClr val="000000"/>
                </a:solidFill>
                <a:cs typeface="Chalkduster"/>
              </a:rPr>
              <a:t>Music Class Related Web Sites:</a:t>
            </a:r>
          </a:p>
          <a:p>
            <a:pPr lvl="1">
              <a:buFont typeface="Wingdings" charset="2"/>
              <a:buChar char="Ø"/>
            </a:pPr>
            <a:endParaRPr lang="en-US" sz="2240" dirty="0" smtClean="0">
              <a:cs typeface="Chalkduster"/>
            </a:endParaRPr>
          </a:p>
          <a:p>
            <a:pPr lvl="1">
              <a:buClr>
                <a:schemeClr val="tx1"/>
              </a:buClr>
              <a:buFont typeface="Wingdings" charset="2"/>
              <a:buChar char="Ø"/>
            </a:pPr>
            <a:r>
              <a:rPr lang="en-US" sz="2240" i="1" dirty="0" smtClean="0">
                <a:solidFill>
                  <a:srgbClr val="000000"/>
                </a:solidFill>
                <a:cs typeface="Chalkduster"/>
              </a:rPr>
              <a:t>DSO Kids</a:t>
            </a:r>
            <a:r>
              <a:rPr lang="en-US" sz="2240" dirty="0" smtClean="0">
                <a:solidFill>
                  <a:srgbClr val="000000"/>
                </a:solidFill>
                <a:cs typeface="Chalkduster"/>
              </a:rPr>
              <a:t>:</a:t>
            </a:r>
          </a:p>
          <a:p>
            <a:pPr lvl="1">
              <a:buClr>
                <a:schemeClr val="tx1"/>
              </a:buClr>
              <a:buNone/>
            </a:pPr>
            <a:r>
              <a:rPr lang="en-US" sz="2240" i="1" dirty="0" smtClean="0">
                <a:solidFill>
                  <a:srgbClr val="000000"/>
                </a:solidFill>
                <a:cs typeface="Chalkduster"/>
              </a:rPr>
              <a:t>              </a:t>
            </a:r>
            <a:r>
              <a:rPr lang="en-US" sz="1600" u="sng" dirty="0" smtClean="0">
                <a:solidFill>
                  <a:srgbClr val="000000"/>
                </a:solidFill>
                <a:cs typeface="Chalkduster"/>
                <a:hlinkClick r:id="rId3"/>
              </a:rPr>
              <a:t>http://www.dsokids.com/2001/rooms/DSO_Intro.html</a:t>
            </a:r>
            <a:endParaRPr lang="en-US" sz="1600" u="sng" dirty="0" smtClean="0">
              <a:solidFill>
                <a:srgbClr val="000000"/>
              </a:solidFill>
              <a:cs typeface="Chalkduster"/>
            </a:endParaRPr>
          </a:p>
          <a:p>
            <a:pPr lvl="1">
              <a:buClr>
                <a:schemeClr val="tx1"/>
              </a:buClr>
              <a:buFont typeface="Wingdings" charset="2"/>
              <a:buChar char="Ø"/>
            </a:pPr>
            <a:endParaRPr lang="en-US" sz="2240" dirty="0" smtClean="0">
              <a:solidFill>
                <a:srgbClr val="000000"/>
              </a:solidFill>
              <a:cs typeface="Chalkduster"/>
            </a:endParaRPr>
          </a:p>
          <a:p>
            <a:pPr lvl="1">
              <a:buClr>
                <a:schemeClr val="tx1"/>
              </a:buClr>
              <a:buFont typeface="Wingdings" charset="2"/>
              <a:buChar char="Ø"/>
            </a:pPr>
            <a:r>
              <a:rPr lang="en-US" sz="2240" i="1" dirty="0" smtClean="0">
                <a:solidFill>
                  <a:srgbClr val="000000"/>
                </a:solidFill>
                <a:cs typeface="Chalkduster"/>
              </a:rPr>
              <a:t>Creating Music</a:t>
            </a:r>
            <a:r>
              <a:rPr lang="en-US" sz="2240" dirty="0" smtClean="0">
                <a:solidFill>
                  <a:srgbClr val="000000"/>
                </a:solidFill>
                <a:cs typeface="Chalkduster"/>
              </a:rPr>
              <a:t>:</a:t>
            </a:r>
          </a:p>
          <a:p>
            <a:pPr lvl="1">
              <a:buClr>
                <a:schemeClr val="tx1"/>
              </a:buClr>
              <a:buNone/>
            </a:pPr>
            <a:r>
              <a:rPr lang="en-US" sz="2240" i="1" dirty="0" smtClean="0">
                <a:solidFill>
                  <a:srgbClr val="000000"/>
                </a:solidFill>
                <a:cs typeface="Chalkduster"/>
              </a:rPr>
              <a:t>               </a:t>
            </a:r>
            <a:r>
              <a:rPr lang="en-US" sz="1600" u="sng" dirty="0" smtClean="0">
                <a:solidFill>
                  <a:srgbClr val="000000"/>
                </a:solidFill>
                <a:cs typeface="Chalkduster"/>
                <a:hlinkClick r:id="rId4"/>
              </a:rPr>
              <a:t>http://www.creatingmusic.com</a:t>
            </a:r>
            <a:endParaRPr lang="en-US" sz="1600" u="sng" dirty="0" smtClean="0">
              <a:solidFill>
                <a:srgbClr val="000000"/>
              </a:solidFill>
              <a:cs typeface="Chalkduster"/>
            </a:endParaRPr>
          </a:p>
          <a:p>
            <a:pPr lvl="1">
              <a:buClr>
                <a:schemeClr val="tx1"/>
              </a:buClr>
              <a:buFont typeface="Wingdings" charset="2"/>
              <a:buChar char="Ø"/>
            </a:pPr>
            <a:endParaRPr lang="en-US" sz="2240" u="sng" dirty="0" smtClean="0">
              <a:solidFill>
                <a:srgbClr val="000000"/>
              </a:solidFill>
              <a:cs typeface="Chalkduster"/>
            </a:endParaRPr>
          </a:p>
          <a:p>
            <a:pPr lvl="1">
              <a:buClr>
                <a:schemeClr val="tx1"/>
              </a:buClr>
              <a:buFont typeface="Wingdings" charset="2"/>
              <a:buChar char="Ø"/>
            </a:pPr>
            <a:r>
              <a:rPr lang="en-US" sz="2240" i="1" dirty="0" smtClean="0">
                <a:solidFill>
                  <a:srgbClr val="000000"/>
                </a:solidFill>
                <a:cs typeface="Chalkduster"/>
              </a:rPr>
              <a:t>Music </a:t>
            </a:r>
            <a:r>
              <a:rPr lang="en-US" sz="2240" i="1" dirty="0" err="1" smtClean="0">
                <a:solidFill>
                  <a:srgbClr val="000000"/>
                </a:solidFill>
                <a:cs typeface="Chalkduster"/>
              </a:rPr>
              <a:t>Theory.net</a:t>
            </a:r>
            <a:r>
              <a:rPr lang="en-US" sz="2240" dirty="0" smtClean="0">
                <a:solidFill>
                  <a:srgbClr val="000000"/>
                </a:solidFill>
                <a:cs typeface="Chalkduster"/>
              </a:rPr>
              <a:t>:</a:t>
            </a:r>
          </a:p>
          <a:p>
            <a:pPr lvl="1">
              <a:buClr>
                <a:schemeClr val="tx1"/>
              </a:buClr>
              <a:buNone/>
            </a:pPr>
            <a:r>
              <a:rPr lang="en-US" sz="2240" dirty="0" smtClean="0">
                <a:solidFill>
                  <a:srgbClr val="000000"/>
                </a:solidFill>
                <a:cs typeface="Chalkduster"/>
              </a:rPr>
              <a:t>              </a:t>
            </a:r>
            <a:r>
              <a:rPr lang="en-US" sz="1600" dirty="0" smtClean="0">
                <a:solidFill>
                  <a:srgbClr val="000000"/>
                </a:solidFill>
                <a:cs typeface="Chalkduster"/>
                <a:hlinkClick r:id="rId5"/>
              </a:rPr>
              <a:t>http://www.musictheory.net</a:t>
            </a:r>
            <a:endParaRPr lang="en-US" sz="1600" dirty="0" smtClean="0">
              <a:solidFill>
                <a:srgbClr val="000000"/>
              </a:solidFill>
              <a:cs typeface="Chalkduster"/>
            </a:endParaRPr>
          </a:p>
          <a:p>
            <a:pPr lvl="1">
              <a:buClr>
                <a:schemeClr val="tx1"/>
              </a:buClr>
              <a:buFont typeface="Wingdings" charset="2"/>
              <a:buChar char="Ø"/>
            </a:pPr>
            <a:endParaRPr lang="en-US" sz="2240" dirty="0" smtClean="0">
              <a:solidFill>
                <a:srgbClr val="000000"/>
              </a:solidFill>
              <a:cs typeface="Chalkduster"/>
            </a:endParaRPr>
          </a:p>
          <a:p>
            <a:pPr lvl="1">
              <a:buClr>
                <a:schemeClr val="tx1"/>
              </a:buClr>
              <a:buFont typeface="Wingdings" charset="2"/>
              <a:buChar char="Ø"/>
            </a:pPr>
            <a:r>
              <a:rPr lang="en-US" sz="2240" i="1" dirty="0" smtClean="0">
                <a:solidFill>
                  <a:srgbClr val="000000"/>
                </a:solidFill>
                <a:cs typeface="Chalkduster"/>
              </a:rPr>
              <a:t>The Music Interactive</a:t>
            </a:r>
            <a:r>
              <a:rPr lang="en-US" sz="2240" dirty="0" smtClean="0">
                <a:solidFill>
                  <a:srgbClr val="000000"/>
                </a:solidFill>
                <a:cs typeface="Chalkduster"/>
              </a:rPr>
              <a:t>: </a:t>
            </a:r>
          </a:p>
          <a:p>
            <a:pPr lvl="2">
              <a:buClr>
                <a:schemeClr val="tx1"/>
              </a:buClr>
              <a:buNone/>
            </a:pPr>
            <a:r>
              <a:rPr lang="en-US" sz="1600" u="sng" dirty="0" smtClean="0">
                <a:solidFill>
                  <a:srgbClr val="000000"/>
                </a:solidFill>
                <a:cs typeface="Chalkduster"/>
                <a:hlinkClick r:id="rId6"/>
              </a:rPr>
              <a:t>http://www.themusicinteractive.com/TMI/The_Music_Interactive_-_Welcome.html</a:t>
            </a:r>
            <a:endParaRPr lang="en-US" sz="1600" u="sng" dirty="0" smtClean="0">
              <a:solidFill>
                <a:srgbClr val="000000"/>
              </a:solidFill>
              <a:cs typeface="Chalkduster"/>
            </a:endParaRPr>
          </a:p>
          <a:p>
            <a:pPr lvl="4">
              <a:buNone/>
            </a:pPr>
            <a:endParaRPr lang="en-US" sz="2240" u="sng" dirty="0" smtClean="0">
              <a:solidFill>
                <a:srgbClr val="000000"/>
              </a:solidFill>
              <a:cs typeface="Chalkduster"/>
            </a:endParaRPr>
          </a:p>
          <a:p>
            <a:pPr lvl="1">
              <a:buClr>
                <a:schemeClr val="tx1"/>
              </a:buClr>
              <a:buFont typeface="Wingdings" charset="2"/>
              <a:buChar char="Ø"/>
            </a:pPr>
            <a:r>
              <a:rPr lang="en-US" sz="2240" i="1" dirty="0" smtClean="0">
                <a:solidFill>
                  <a:srgbClr val="000000"/>
                </a:solidFill>
                <a:cs typeface="Chalkduster"/>
              </a:rPr>
              <a:t>Interactive Recorder Fingering Chart</a:t>
            </a:r>
            <a:r>
              <a:rPr lang="en-US" sz="2240" dirty="0" smtClean="0">
                <a:solidFill>
                  <a:srgbClr val="000000"/>
                </a:solidFill>
                <a:cs typeface="Chalkduster"/>
              </a:rPr>
              <a:t>:</a:t>
            </a:r>
            <a:endParaRPr lang="en-US" sz="2240" i="1" dirty="0" smtClean="0">
              <a:solidFill>
                <a:srgbClr val="000000"/>
              </a:solidFill>
              <a:cs typeface="Chalkduster"/>
            </a:endParaRPr>
          </a:p>
          <a:p>
            <a:pPr lvl="2">
              <a:buClr>
                <a:schemeClr val="tx1"/>
              </a:buClr>
              <a:buNone/>
            </a:pPr>
            <a:r>
              <a:rPr lang="en-US" sz="1600" u="sng" dirty="0" smtClean="0">
                <a:solidFill>
                  <a:srgbClr val="000000"/>
                </a:solidFill>
                <a:cs typeface="Chalkduster"/>
                <a:hlinkClick r:id="rId7"/>
              </a:rPr>
              <a:t>http://www.musick8.com/rkdojo/rkchart.php</a:t>
            </a:r>
            <a:endParaRPr lang="en-US" sz="1600" u="sng" dirty="0" smtClean="0">
              <a:solidFill>
                <a:srgbClr val="000000"/>
              </a:solidFill>
              <a:cs typeface="Chalkduster"/>
            </a:endParaRPr>
          </a:p>
          <a:p>
            <a:pPr lvl="2">
              <a:buClr>
                <a:schemeClr val="tx1"/>
              </a:buClr>
              <a:buNone/>
            </a:pPr>
            <a:endParaRPr lang="en-US" sz="2240" u="sng" dirty="0" smtClean="0">
              <a:solidFill>
                <a:srgbClr val="000000"/>
              </a:solidFill>
              <a:cs typeface="Chalkduster"/>
            </a:endParaRPr>
          </a:p>
          <a:p>
            <a:pPr lvl="1">
              <a:buClr>
                <a:schemeClr val="tx1"/>
              </a:buClr>
              <a:buFont typeface="Wingdings" charset="2"/>
              <a:buChar char="Ø"/>
            </a:pPr>
            <a:r>
              <a:rPr lang="en-US" sz="2240" i="1" dirty="0" smtClean="0">
                <a:solidFill>
                  <a:srgbClr val="000000"/>
                </a:solidFill>
                <a:cs typeface="Chalkduster"/>
              </a:rPr>
              <a:t>Counting Music </a:t>
            </a:r>
            <a:r>
              <a:rPr lang="en-US" sz="2240" dirty="0" smtClean="0">
                <a:solidFill>
                  <a:srgbClr val="000000"/>
                </a:solidFill>
                <a:cs typeface="Chalkduster"/>
              </a:rPr>
              <a:t>at </a:t>
            </a:r>
            <a:r>
              <a:rPr lang="en-US" sz="2240" i="1" dirty="0" smtClean="0">
                <a:solidFill>
                  <a:srgbClr val="000000"/>
                </a:solidFill>
                <a:cs typeface="Chalkduster"/>
              </a:rPr>
              <a:t>Phil </a:t>
            </a:r>
            <a:r>
              <a:rPr lang="en-US" sz="2240" i="1" dirty="0" err="1" smtClean="0">
                <a:solidFill>
                  <a:srgbClr val="000000"/>
                </a:solidFill>
                <a:cs typeface="Chalkduster"/>
              </a:rPr>
              <a:t>Tulga.com</a:t>
            </a:r>
            <a:r>
              <a:rPr lang="en-US" sz="2240" dirty="0" smtClean="0">
                <a:solidFill>
                  <a:srgbClr val="000000"/>
                </a:solidFill>
                <a:cs typeface="Chalkduster"/>
              </a:rPr>
              <a:t>:</a:t>
            </a:r>
          </a:p>
          <a:p>
            <a:pPr lvl="2">
              <a:buClr>
                <a:schemeClr val="tx1"/>
              </a:buClr>
              <a:buNone/>
            </a:pPr>
            <a:r>
              <a:rPr lang="en-US" sz="1600" u="sng" dirty="0" smtClean="0">
                <a:solidFill>
                  <a:srgbClr val="000000"/>
                </a:solidFill>
                <a:cs typeface="Chalkduster"/>
                <a:hlinkClick r:id="rId8"/>
              </a:rPr>
              <a:t>http://www.philtulga.com/counter.html</a:t>
            </a:r>
            <a:endParaRPr lang="en-US" sz="1600" u="sng" dirty="0" smtClean="0">
              <a:solidFill>
                <a:srgbClr val="000000"/>
              </a:solidFill>
              <a:cs typeface="Chalkduster"/>
            </a:endParaRPr>
          </a:p>
          <a:p>
            <a:pPr lvl="2">
              <a:buClr>
                <a:schemeClr val="tx1"/>
              </a:buClr>
              <a:buNone/>
            </a:pPr>
            <a:endParaRPr lang="en-US" sz="2240" u="sng" dirty="0" smtClean="0">
              <a:solidFill>
                <a:srgbClr val="000000"/>
              </a:solidFill>
              <a:cs typeface="Chalkduster"/>
            </a:endParaRPr>
          </a:p>
          <a:p>
            <a:pPr>
              <a:buNone/>
            </a:pPr>
            <a:endParaRPr lang="en-US" sz="1800"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432" y="392821"/>
            <a:ext cx="8229600" cy="5972976"/>
          </a:xfrm>
        </p:spPr>
        <p:txBody>
          <a:bodyPr>
            <a:normAutofit fontScale="92500" lnSpcReduction="20000"/>
          </a:bodyPr>
          <a:lstStyle/>
          <a:p>
            <a:pPr>
              <a:buNone/>
            </a:pPr>
            <a:r>
              <a:rPr lang="en-US" sz="1946" dirty="0" smtClean="0">
                <a:cs typeface="Chalkduster"/>
              </a:rPr>
              <a:t>Here are examples of how I facilitate </a:t>
            </a:r>
            <a:r>
              <a:rPr lang="en-US" sz="1946" dirty="0" smtClean="0">
                <a:solidFill>
                  <a:srgbClr val="000000"/>
                </a:solidFill>
                <a:cs typeface="Chalkduster"/>
              </a:rPr>
              <a:t>digital workstations </a:t>
            </a:r>
            <a:r>
              <a:rPr lang="en-US" sz="1946" dirty="0" smtClean="0">
                <a:cs typeface="Chalkduster"/>
              </a:rPr>
              <a:t>with the </a:t>
            </a:r>
            <a:r>
              <a:rPr lang="en-US" sz="1946" i="1" dirty="0" smtClean="0">
                <a:hlinkClick r:id="rId2"/>
              </a:rPr>
              <a:t>SMART Board</a:t>
            </a:r>
            <a:r>
              <a:rPr lang="en-US" sz="1946" i="1" dirty="0" smtClean="0"/>
              <a:t> </a:t>
            </a:r>
            <a:r>
              <a:rPr lang="en-US" sz="1946" dirty="0" smtClean="0">
                <a:cs typeface="Chalkduster"/>
              </a:rPr>
              <a:t>for </a:t>
            </a:r>
          </a:p>
          <a:p>
            <a:pPr>
              <a:buNone/>
            </a:pPr>
            <a:r>
              <a:rPr lang="en-US" sz="1946" dirty="0" smtClean="0">
                <a:cs typeface="Chalkduster"/>
              </a:rPr>
              <a:t>music instruction:</a:t>
            </a:r>
          </a:p>
          <a:p>
            <a:pPr>
              <a:buNone/>
            </a:pPr>
            <a:endParaRPr lang="en-US" sz="1800" dirty="0" smtClean="0">
              <a:cs typeface="Chalkduster"/>
            </a:endParaRPr>
          </a:p>
          <a:p>
            <a:pPr lvl="1">
              <a:buNone/>
            </a:pPr>
            <a:r>
              <a:rPr lang="en-US" sz="1514" dirty="0" smtClean="0">
                <a:cs typeface="Chalkduster"/>
              </a:rPr>
              <a:t>Digital Workstations:</a:t>
            </a:r>
          </a:p>
          <a:p>
            <a:pPr lvl="1">
              <a:buNone/>
            </a:pPr>
            <a:endParaRPr lang="en-US" sz="1514" dirty="0" smtClean="0">
              <a:cs typeface="Chalkduster"/>
            </a:endParaRPr>
          </a:p>
          <a:p>
            <a:pPr lvl="1">
              <a:buClr>
                <a:schemeClr val="tx1"/>
              </a:buClr>
              <a:buFont typeface="Wingdings" charset="2"/>
              <a:buChar char="Ø"/>
            </a:pPr>
            <a:r>
              <a:rPr lang="en-US" sz="1514" i="1" dirty="0" smtClean="0">
                <a:solidFill>
                  <a:srgbClr val="000000"/>
                </a:solidFill>
                <a:cs typeface="Chalkduster"/>
              </a:rPr>
              <a:t>Musical Math </a:t>
            </a:r>
            <a:r>
              <a:rPr lang="en-US" sz="1514" dirty="0" smtClean="0">
                <a:solidFill>
                  <a:srgbClr val="000000"/>
                </a:solidFill>
                <a:cs typeface="Chalkduster"/>
              </a:rPr>
              <a:t>Workstation</a:t>
            </a:r>
          </a:p>
          <a:p>
            <a:pPr lvl="1">
              <a:buClr>
                <a:schemeClr val="tx1"/>
              </a:buClr>
              <a:buNone/>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Treble Clef Note Names </a:t>
            </a:r>
            <a:r>
              <a:rPr lang="en-US" sz="1514" dirty="0" smtClean="0">
                <a:solidFill>
                  <a:srgbClr val="000000"/>
                </a:solidFill>
                <a:cs typeface="Chalkduster"/>
              </a:rPr>
              <a:t>Workstation</a:t>
            </a:r>
          </a:p>
          <a:p>
            <a:pPr lvl="1">
              <a:buClr>
                <a:schemeClr val="tx1"/>
              </a:buClr>
              <a:buNone/>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Drawing The Treble Clef </a:t>
            </a:r>
            <a:r>
              <a:rPr lang="en-US" sz="1514" dirty="0" smtClean="0">
                <a:solidFill>
                  <a:srgbClr val="000000"/>
                </a:solidFill>
                <a:cs typeface="Chalkduster"/>
              </a:rPr>
              <a:t>Workstation</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Star-Spangled Banner Jeopardy </a:t>
            </a:r>
            <a:r>
              <a:rPr lang="en-US" sz="1514" dirty="0" smtClean="0">
                <a:solidFill>
                  <a:srgbClr val="000000"/>
                </a:solidFill>
                <a:cs typeface="Chalkduster"/>
              </a:rPr>
              <a:t>Workstation</a:t>
            </a:r>
          </a:p>
          <a:p>
            <a:pPr lvl="1">
              <a:buClr>
                <a:schemeClr val="tx1"/>
              </a:buClr>
              <a:buFont typeface="Wingdings" charset="2"/>
              <a:buChar char="Ø"/>
            </a:pPr>
            <a:endParaRPr lang="en-US" sz="1514"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Music Elements Are Not Puzzling Crossword Workstation</a:t>
            </a:r>
          </a:p>
          <a:p>
            <a:pPr lvl="1">
              <a:buClr>
                <a:schemeClr val="tx1"/>
              </a:buClr>
              <a:buFont typeface="Wingdings" charset="2"/>
              <a:buChar char="Ø"/>
            </a:pPr>
            <a:endParaRPr lang="en-US" sz="1514" i="1" dirty="0" smtClean="0">
              <a:solidFill>
                <a:srgbClr val="000000"/>
              </a:solidFill>
              <a:cs typeface="Chalkduster"/>
            </a:endParaRPr>
          </a:p>
          <a:p>
            <a:pPr lvl="1">
              <a:buClr>
                <a:schemeClr val="tx1"/>
              </a:buClr>
              <a:buFont typeface="Wingdings" charset="2"/>
              <a:buChar char="Ø"/>
            </a:pPr>
            <a:r>
              <a:rPr lang="en-US" sz="1514" i="1" dirty="0" smtClean="0">
                <a:solidFill>
                  <a:srgbClr val="000000"/>
                </a:solidFill>
                <a:cs typeface="Chalkduster"/>
              </a:rPr>
              <a:t>Composer </a:t>
            </a:r>
            <a:r>
              <a:rPr lang="en-US" sz="1514" i="1" dirty="0" err="1" smtClean="0">
                <a:solidFill>
                  <a:srgbClr val="000000"/>
                </a:solidFill>
                <a:cs typeface="Chalkduster"/>
              </a:rPr>
              <a:t>facebook</a:t>
            </a:r>
            <a:r>
              <a:rPr lang="en-US" sz="1514" dirty="0" smtClean="0">
                <a:solidFill>
                  <a:srgbClr val="000000"/>
                </a:solidFill>
                <a:cs typeface="Chalkduster"/>
              </a:rPr>
              <a:t> Workstation</a:t>
            </a:r>
          </a:p>
          <a:p>
            <a:pPr lvl="1">
              <a:buClr>
                <a:schemeClr val="tx1"/>
              </a:buClr>
              <a:buNone/>
            </a:pPr>
            <a:endParaRPr lang="en-US" sz="1514" dirty="0" smtClean="0">
              <a:solidFill>
                <a:srgbClr val="000000"/>
              </a:solidFill>
              <a:cs typeface="Chalkduster"/>
            </a:endParaRPr>
          </a:p>
          <a:p>
            <a:pPr lvl="1">
              <a:buClr>
                <a:schemeClr val="tx1"/>
              </a:buClr>
              <a:buFont typeface="Wingdings" charset="2"/>
              <a:buChar char="Ø"/>
            </a:pPr>
            <a:r>
              <a:rPr lang="en-US" sz="1514" i="1" dirty="0" err="1" smtClean="0">
                <a:solidFill>
                  <a:srgbClr val="000000"/>
                </a:solidFill>
                <a:cs typeface="Chalkduster"/>
              </a:rPr>
              <a:t>Koosh</a:t>
            </a:r>
            <a:r>
              <a:rPr lang="en-US" sz="1514" i="1" dirty="0" smtClean="0">
                <a:solidFill>
                  <a:srgbClr val="000000"/>
                </a:solidFill>
                <a:cs typeface="Chalkduster"/>
              </a:rPr>
              <a:t> Ball Rhythms Workstation</a:t>
            </a:r>
          </a:p>
          <a:p>
            <a:pPr lvl="1">
              <a:buFont typeface="Wingdings" charset="2"/>
              <a:buChar char="Ø"/>
            </a:pPr>
            <a:endParaRPr lang="en-US" sz="1800" dirty="0" smtClean="0">
              <a:cs typeface="Chalkduster"/>
            </a:endParaRPr>
          </a:p>
          <a:p>
            <a:pPr>
              <a:buNone/>
            </a:pPr>
            <a:r>
              <a:rPr lang="en-US" sz="1946" dirty="0" smtClean="0">
                <a:cs typeface="Chalkduster"/>
              </a:rPr>
              <a:t>Don’t miss an upcoming session, </a:t>
            </a:r>
            <a:r>
              <a:rPr lang="en-US" sz="1946" i="1" dirty="0" smtClean="0">
                <a:solidFill>
                  <a:srgbClr val="FF0000"/>
                </a:solidFill>
                <a:cs typeface="Chalkduster"/>
              </a:rPr>
              <a:t>Digital Workstations: 21</a:t>
            </a:r>
            <a:r>
              <a:rPr lang="en-US" sz="1946" i="1" baseline="30000" dirty="0" smtClean="0">
                <a:solidFill>
                  <a:srgbClr val="FF0000"/>
                </a:solidFill>
                <a:cs typeface="Chalkduster"/>
              </a:rPr>
              <a:t>st</a:t>
            </a:r>
            <a:r>
              <a:rPr lang="en-US" sz="1946" i="1" dirty="0" smtClean="0">
                <a:solidFill>
                  <a:srgbClr val="FF0000"/>
                </a:solidFill>
                <a:cs typeface="Chalkduster"/>
              </a:rPr>
              <a:t> Century Learning Tools for </a:t>
            </a:r>
          </a:p>
          <a:p>
            <a:pPr>
              <a:buNone/>
            </a:pPr>
            <a:r>
              <a:rPr lang="en-US" sz="1946" i="1" dirty="0" smtClean="0">
                <a:solidFill>
                  <a:srgbClr val="FF0000"/>
                </a:solidFill>
                <a:cs typeface="Chalkduster"/>
              </a:rPr>
              <a:t>the Music Classroom</a:t>
            </a:r>
            <a:r>
              <a:rPr lang="en-US" sz="1946" b="1" dirty="0" smtClean="0">
                <a:cs typeface="Chalkduster"/>
              </a:rPr>
              <a:t>,</a:t>
            </a:r>
            <a:r>
              <a:rPr lang="en-US" sz="1946" dirty="0" smtClean="0">
                <a:cs typeface="Chalkduster"/>
              </a:rPr>
              <a:t> at the 2011 IMEA Convention, January 20-22, at the Grand </a:t>
            </a:r>
          </a:p>
          <a:p>
            <a:pPr>
              <a:buNone/>
            </a:pPr>
            <a:r>
              <a:rPr lang="en-US" sz="1946" dirty="0" smtClean="0">
                <a:cs typeface="Chalkduster"/>
              </a:rPr>
              <a:t>Wayne Center, here in Fort Wayne.</a:t>
            </a:r>
          </a:p>
          <a:p>
            <a:pPr>
              <a:buNone/>
            </a:pPr>
            <a:r>
              <a:rPr lang="en-US" sz="1000" dirty="0" smtClean="0">
                <a:cs typeface="Chalkduster"/>
                <a:hlinkClick r:id="rId3"/>
              </a:rPr>
              <a:t>http://bloomsinger.wordpress.com/presentations</a:t>
            </a:r>
            <a:endParaRPr lang="en-US" sz="1000" dirty="0" smtClean="0">
              <a:cs typeface="Chalkduster"/>
            </a:endParaRPr>
          </a:p>
          <a:p>
            <a:pPr>
              <a:buNone/>
            </a:pPr>
            <a:r>
              <a:rPr lang="en-US" sz="1800" dirty="0" smtClean="0">
                <a:cs typeface="Chalkduster"/>
              </a:rPr>
              <a:t> </a:t>
            </a:r>
            <a:endParaRPr lang="en-US" sz="1800" dirty="0">
              <a:cs typeface="Chalkduste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3301"/>
            <a:ext cx="8229600" cy="6027169"/>
          </a:xfrm>
        </p:spPr>
        <p:txBody>
          <a:bodyPr>
            <a:normAutofit lnSpcReduction="10000"/>
          </a:bodyPr>
          <a:lstStyle/>
          <a:p>
            <a:pPr>
              <a:buNone/>
            </a:pPr>
            <a:r>
              <a:rPr lang="en-US" sz="1946" dirty="0" smtClean="0">
                <a:cs typeface="Chalkduster"/>
              </a:rPr>
              <a:t>Okay, here are some examples of how I use storybook, primary source web </a:t>
            </a:r>
          </a:p>
          <a:p>
            <a:pPr>
              <a:buNone/>
            </a:pPr>
            <a:r>
              <a:rPr lang="en-US" sz="1946" dirty="0" smtClean="0">
                <a:cs typeface="Chalkduster"/>
              </a:rPr>
              <a:t>sites, and cultural arts web sites with the </a:t>
            </a:r>
            <a:r>
              <a:rPr lang="en-US" sz="2000" i="1" dirty="0" smtClean="0">
                <a:hlinkClick r:id="rId2"/>
              </a:rPr>
              <a:t>SMART Board</a:t>
            </a:r>
            <a:r>
              <a:rPr lang="en-US" sz="2000" i="1" dirty="0" smtClean="0"/>
              <a:t> </a:t>
            </a:r>
            <a:r>
              <a:rPr lang="en-US" sz="1946" dirty="0" smtClean="0">
                <a:cs typeface="Chalkduster"/>
              </a:rPr>
              <a:t>for music lessons, </a:t>
            </a:r>
          </a:p>
          <a:p>
            <a:pPr>
              <a:buNone/>
            </a:pPr>
            <a:r>
              <a:rPr lang="en-US" sz="1946" dirty="0" smtClean="0">
                <a:cs typeface="Chalkduster"/>
              </a:rPr>
              <a:t>projects, and activities:</a:t>
            </a:r>
          </a:p>
          <a:p>
            <a:pPr>
              <a:buNone/>
            </a:pPr>
            <a:endParaRPr lang="en-US" sz="1800" dirty="0" smtClean="0">
              <a:cs typeface="Chalkduster"/>
            </a:endParaRPr>
          </a:p>
          <a:p>
            <a:pPr lvl="1">
              <a:buNone/>
            </a:pPr>
            <a:r>
              <a:rPr lang="en-US" sz="1514" dirty="0" smtClean="0">
                <a:cs typeface="Chalkduster"/>
              </a:rPr>
              <a:t>Storybooks:</a:t>
            </a:r>
            <a:endParaRPr lang="en-US" sz="1514" dirty="0" smtClean="0">
              <a:cs typeface="Chalkduster"/>
            </a:endParaRPr>
          </a:p>
          <a:p>
            <a:pPr lvl="2">
              <a:buClr>
                <a:schemeClr val="tx1"/>
              </a:buClr>
              <a:buFont typeface="Wingdings" charset="2"/>
              <a:buChar char="Ø"/>
            </a:pPr>
            <a:endParaRPr lang="en-US" sz="2240" u="sng" dirty="0" smtClean="0">
              <a:solidFill>
                <a:srgbClr val="000000"/>
              </a:solidFill>
              <a:cs typeface="Chalkduster"/>
            </a:endParaRPr>
          </a:p>
          <a:p>
            <a:pPr lvl="2">
              <a:buClr>
                <a:schemeClr val="tx1"/>
              </a:buClr>
              <a:buFont typeface="Wingdings" charset="2"/>
              <a:buChar char="Ø"/>
            </a:pPr>
            <a:r>
              <a:rPr lang="en-US" sz="1400" i="1" u="sng" dirty="0" smtClean="0">
                <a:solidFill>
                  <a:srgbClr val="000000"/>
                </a:solidFill>
                <a:cs typeface="Chalkduster"/>
              </a:rPr>
              <a:t>Speak-A Boos</a:t>
            </a:r>
            <a:r>
              <a:rPr lang="en-US" sz="1400" u="sng" dirty="0" smtClean="0">
                <a:solidFill>
                  <a:srgbClr val="000000"/>
                </a:solidFill>
                <a:cs typeface="Chalkduster"/>
              </a:rPr>
              <a:t>:</a:t>
            </a:r>
          </a:p>
          <a:p>
            <a:pPr lvl="3">
              <a:buClr>
                <a:schemeClr val="tx1"/>
              </a:buClr>
              <a:buNone/>
            </a:pPr>
            <a:r>
              <a:rPr lang="en-US" sz="1000" u="sng" dirty="0" smtClean="0">
                <a:solidFill>
                  <a:srgbClr val="000000"/>
                </a:solidFill>
                <a:cs typeface="Chalkduster"/>
                <a:hlinkClick r:id="rId3"/>
              </a:rPr>
              <a:t>http://www.speakaboos.com</a:t>
            </a:r>
            <a:endParaRPr lang="en-US" sz="1000" u="sng" dirty="0" smtClean="0">
              <a:solidFill>
                <a:srgbClr val="000000"/>
              </a:solidFill>
              <a:cs typeface="Chalkduster"/>
            </a:endParaRPr>
          </a:p>
          <a:p>
            <a:pPr lvl="2">
              <a:buNone/>
            </a:pPr>
            <a:endParaRPr lang="en-US" sz="714" dirty="0" smtClean="0">
              <a:cs typeface="Chalkduster"/>
            </a:endParaRPr>
          </a:p>
          <a:p>
            <a:pPr lvl="2">
              <a:buClr>
                <a:schemeClr val="tx1"/>
              </a:buClr>
              <a:buFont typeface="Wingdings" charset="2"/>
              <a:buChar char="Ø"/>
            </a:pPr>
            <a:r>
              <a:rPr lang="en-US" sz="1514" i="1" dirty="0" smtClean="0">
                <a:solidFill>
                  <a:srgbClr val="000000"/>
                </a:solidFill>
                <a:cs typeface="Chalkduster"/>
              </a:rPr>
              <a:t>Simple Gifts </a:t>
            </a:r>
            <a:r>
              <a:rPr lang="en-US" sz="1514" dirty="0" smtClean="0">
                <a:solidFill>
                  <a:srgbClr val="000000"/>
                </a:solidFill>
                <a:cs typeface="Chalkduster"/>
              </a:rPr>
              <a:t>Project</a:t>
            </a:r>
          </a:p>
          <a:p>
            <a:pPr lvl="1">
              <a:buFont typeface="Wingdings" charset="2"/>
              <a:buChar char="Ø"/>
            </a:pPr>
            <a:endParaRPr lang="en-US" sz="1514" dirty="0" smtClean="0">
              <a:cs typeface="Chalkduster"/>
            </a:endParaRPr>
          </a:p>
          <a:p>
            <a:pPr lvl="1">
              <a:buNone/>
            </a:pPr>
            <a:r>
              <a:rPr lang="en-US" sz="1514" dirty="0" smtClean="0">
                <a:solidFill>
                  <a:srgbClr val="000000"/>
                </a:solidFill>
                <a:cs typeface="Chalkduster"/>
              </a:rPr>
              <a:t>Primary Source Web Sites:</a:t>
            </a:r>
          </a:p>
          <a:p>
            <a:pPr lvl="1">
              <a:buNone/>
            </a:pPr>
            <a:endParaRPr lang="en-US" sz="1800" dirty="0" smtClean="0">
              <a:solidFill>
                <a:srgbClr val="FF0000"/>
              </a:solidFill>
              <a:cs typeface="Chalkduster"/>
            </a:endParaRPr>
          </a:p>
          <a:p>
            <a:pPr lvl="2">
              <a:buClr>
                <a:schemeClr val="tx1"/>
              </a:buClr>
              <a:buFont typeface="Wingdings" charset="2"/>
              <a:buChar char="Ø"/>
            </a:pPr>
            <a:r>
              <a:rPr lang="en-US" sz="1400" i="1" dirty="0" smtClean="0">
                <a:solidFill>
                  <a:srgbClr val="000000"/>
                </a:solidFill>
                <a:cs typeface="Chalkduster"/>
              </a:rPr>
              <a:t>The Star-Spangled Banner </a:t>
            </a:r>
            <a:r>
              <a:rPr lang="en-US" sz="1400" dirty="0" smtClean="0">
                <a:solidFill>
                  <a:srgbClr val="000000"/>
                </a:solidFill>
                <a:cs typeface="Chalkduster"/>
              </a:rPr>
              <a:t>Project</a:t>
            </a:r>
          </a:p>
          <a:p>
            <a:pPr lvl="3">
              <a:buClr>
                <a:schemeClr val="tx1"/>
              </a:buClr>
              <a:buNone/>
            </a:pPr>
            <a:r>
              <a:rPr lang="en-US" sz="1000" u="sng" dirty="0" smtClean="0">
                <a:cs typeface="Chalkduster"/>
                <a:hlinkClick r:id="rId4"/>
              </a:rPr>
              <a:t>http://americanhistory.si.edu/starspangledbanner</a:t>
            </a:r>
            <a:r>
              <a:rPr lang="en-US" sz="1000" dirty="0" smtClean="0">
                <a:cs typeface="Chalkduster"/>
              </a:rPr>
              <a:t> </a:t>
            </a:r>
          </a:p>
          <a:p>
            <a:pPr lvl="2">
              <a:buNone/>
            </a:pPr>
            <a:endParaRPr lang="en-US" sz="1400" dirty="0" smtClean="0">
              <a:cs typeface="Chalkduster"/>
            </a:endParaRPr>
          </a:p>
          <a:p>
            <a:pPr lvl="1">
              <a:buNone/>
            </a:pPr>
            <a:r>
              <a:rPr lang="en-US" sz="1400" dirty="0" smtClean="0">
                <a:solidFill>
                  <a:srgbClr val="000000"/>
                </a:solidFill>
                <a:cs typeface="Chalkduster"/>
              </a:rPr>
              <a:t>Cultural Arts Web Sites:</a:t>
            </a:r>
          </a:p>
          <a:p>
            <a:pPr lvl="1">
              <a:buNone/>
            </a:pPr>
            <a:endParaRPr lang="en-US" sz="1400" dirty="0" smtClean="0">
              <a:cs typeface="Chalkduster"/>
            </a:endParaRPr>
          </a:p>
          <a:p>
            <a:pPr lvl="2">
              <a:buClr>
                <a:schemeClr val="tx1"/>
              </a:buClr>
              <a:buFont typeface="Wingdings" charset="2"/>
              <a:buChar char="Ø"/>
            </a:pPr>
            <a:r>
              <a:rPr lang="en-US" sz="1400" i="1" dirty="0" smtClean="0">
                <a:solidFill>
                  <a:srgbClr val="000000"/>
                </a:solidFill>
                <a:cs typeface="Chalkduster"/>
              </a:rPr>
              <a:t>Shadow Puppets </a:t>
            </a:r>
            <a:r>
              <a:rPr lang="en-US" sz="1400" dirty="0" smtClean="0">
                <a:solidFill>
                  <a:srgbClr val="000000"/>
                </a:solidFill>
                <a:cs typeface="Chalkduster"/>
              </a:rPr>
              <a:t>Project</a:t>
            </a:r>
          </a:p>
          <a:p>
            <a:pPr lvl="3">
              <a:buClr>
                <a:schemeClr val="tx1"/>
              </a:buClr>
              <a:buNone/>
            </a:pPr>
            <a:r>
              <a:rPr lang="en-US" sz="1000" u="sng" dirty="0" smtClean="0">
                <a:cs typeface="Chalkduster"/>
                <a:hlinkClick r:id="rId5"/>
              </a:rPr>
              <a:t>http://artsedge.kennedy-center.org/shadowpuppets/shadow_puppets.html</a:t>
            </a:r>
            <a:endParaRPr lang="en-US" sz="1000" u="sng" dirty="0" smtClean="0">
              <a:cs typeface="Chalkduster"/>
            </a:endParaRPr>
          </a:p>
          <a:p>
            <a:pPr lvl="3">
              <a:buClr>
                <a:schemeClr val="tx1"/>
              </a:buClr>
              <a:buNone/>
            </a:pPr>
            <a:endParaRPr lang="en-US" sz="1400" dirty="0" smtClean="0">
              <a:solidFill>
                <a:srgbClr val="000000"/>
              </a:solidFill>
              <a:cs typeface="Chalkduster"/>
            </a:endParaRPr>
          </a:p>
          <a:p>
            <a:pPr lvl="2">
              <a:buClr>
                <a:schemeClr val="tx1"/>
              </a:buClr>
              <a:buFont typeface="Wingdings" charset="2"/>
              <a:buChar char="Ø"/>
            </a:pPr>
            <a:r>
              <a:rPr lang="en-US" sz="1400" i="1" dirty="0" smtClean="0">
                <a:solidFill>
                  <a:srgbClr val="000000"/>
                </a:solidFill>
                <a:cs typeface="Chalkduster"/>
              </a:rPr>
              <a:t>Capture The Heart Beat Of . . . Africa! </a:t>
            </a:r>
            <a:r>
              <a:rPr lang="en-US" sz="1400" dirty="0" smtClean="0">
                <a:solidFill>
                  <a:srgbClr val="000000"/>
                </a:solidFill>
                <a:cs typeface="Chalkduster"/>
              </a:rPr>
              <a:t>Project</a:t>
            </a:r>
          </a:p>
          <a:p>
            <a:pPr lvl="3">
              <a:buClr>
                <a:schemeClr val="tx1"/>
              </a:buClr>
              <a:buNone/>
            </a:pPr>
            <a:r>
              <a:rPr lang="en-US" sz="1000" dirty="0" smtClean="0">
                <a:cs typeface="Chalkduster"/>
                <a:hlinkClick r:id="rId6"/>
              </a:rPr>
              <a:t>http://www.mnh.si.edu/africanvoices/mudcloth/index_upgrade.html</a:t>
            </a:r>
            <a:endParaRPr lang="en-US" sz="1000" dirty="0" smtClean="0">
              <a:cs typeface="Chalkduster"/>
            </a:endParaRPr>
          </a:p>
          <a:p>
            <a:pPr lvl="2">
              <a:buNone/>
            </a:pPr>
            <a:endParaRPr lang="en-US" sz="1297" dirty="0" smtClean="0">
              <a:cs typeface="Chalkduster"/>
            </a:endParaRPr>
          </a:p>
          <a:p>
            <a:pPr lvl="2">
              <a:buFont typeface="Wingdings" charset="2"/>
              <a:buChar char="Ø"/>
            </a:pPr>
            <a:endParaRPr lang="en-US" sz="1400" dirty="0" smtClean="0">
              <a:latin typeface="Chalkduster"/>
              <a:cs typeface="Chalkduster"/>
            </a:endParaRPr>
          </a:p>
          <a:p>
            <a:pPr lvl="2">
              <a:buNone/>
            </a:pPr>
            <a:endParaRPr lang="en-US" sz="1400" dirty="0" smtClean="0">
              <a:latin typeface="Chalkduster"/>
              <a:cs typeface="Chalkduster"/>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7128"/>
            <a:ext cx="8229600" cy="6858000"/>
          </a:xfrm>
        </p:spPr>
        <p:txBody>
          <a:bodyPr>
            <a:normAutofit/>
          </a:bodyPr>
          <a:lstStyle/>
          <a:p>
            <a:pPr>
              <a:buNone/>
            </a:pPr>
            <a:r>
              <a:rPr lang="en-US" sz="1800" dirty="0" smtClean="0">
                <a:cs typeface="Chalkduster"/>
              </a:rPr>
              <a:t>And, here are some examples of how I use music related </a:t>
            </a:r>
            <a:r>
              <a:rPr lang="en-US" sz="1800" dirty="0" smtClean="0">
                <a:solidFill>
                  <a:srgbClr val="000000"/>
                </a:solidFill>
                <a:cs typeface="Chalkduster"/>
              </a:rPr>
              <a:t>Web 2.0/3.0 and Cloud Apps </a:t>
            </a:r>
          </a:p>
          <a:p>
            <a:pPr>
              <a:buNone/>
            </a:pPr>
            <a:r>
              <a:rPr lang="en-US" sz="1800" dirty="0" smtClean="0">
                <a:cs typeface="Chalkduster"/>
              </a:rPr>
              <a:t>with the </a:t>
            </a:r>
            <a:r>
              <a:rPr lang="en-US" sz="1800" i="1" dirty="0" smtClean="0">
                <a:hlinkClick r:id="rId2"/>
              </a:rPr>
              <a:t>SMART Board</a:t>
            </a:r>
            <a:r>
              <a:rPr lang="en-US" sz="1800" dirty="0" smtClean="0"/>
              <a:t>:</a:t>
            </a:r>
          </a:p>
          <a:p>
            <a:pPr>
              <a:buNone/>
            </a:pPr>
            <a:r>
              <a:rPr lang="en-US" sz="1800" i="1" dirty="0" smtClean="0"/>
              <a:t> </a:t>
            </a:r>
            <a:endParaRPr lang="en-US" sz="1800" dirty="0" smtClean="0">
              <a:cs typeface="Chalkduster"/>
            </a:endParaRPr>
          </a:p>
          <a:p>
            <a:pPr lvl="1">
              <a:buClr>
                <a:schemeClr val="tx1"/>
              </a:buClr>
              <a:buNone/>
            </a:pPr>
            <a:r>
              <a:rPr lang="en-US" sz="1514" dirty="0" smtClean="0">
                <a:solidFill>
                  <a:srgbClr val="000000"/>
                </a:solidFill>
                <a:cs typeface="Chalkduster"/>
              </a:rPr>
              <a:t>Web 2.0/3.0 and Cloud Apps:</a:t>
            </a:r>
          </a:p>
          <a:p>
            <a:pPr lvl="1">
              <a:buClr>
                <a:schemeClr val="tx1"/>
              </a:buClr>
              <a:buFont typeface="Wingdings" charset="2"/>
              <a:buChar char="Ø"/>
            </a:pPr>
            <a:endParaRPr lang="en-US" sz="1800" dirty="0" smtClean="0">
              <a:solidFill>
                <a:srgbClr val="000000"/>
              </a:solidFill>
              <a:cs typeface="Chalkduster"/>
            </a:endParaRPr>
          </a:p>
          <a:p>
            <a:pPr lvl="1">
              <a:buClr>
                <a:schemeClr val="tx1"/>
              </a:buClr>
              <a:buFont typeface="Wingdings" charset="2"/>
              <a:buChar char="Ø"/>
            </a:pPr>
            <a:r>
              <a:rPr lang="en-US" sz="1400" i="1" dirty="0" err="1" smtClean="0">
                <a:solidFill>
                  <a:srgbClr val="000000"/>
                </a:solidFill>
                <a:cs typeface="Chalkduster"/>
              </a:rPr>
              <a:t>Wallwisher</a:t>
            </a:r>
            <a:r>
              <a:rPr lang="en-US" sz="1400" i="1" dirty="0" smtClean="0">
                <a:solidFill>
                  <a:srgbClr val="000000"/>
                </a:solidFill>
                <a:cs typeface="Chalkduster"/>
              </a:rPr>
              <a:t>: The Haley Comets Music Sticky Note Wall</a:t>
            </a:r>
          </a:p>
          <a:p>
            <a:pPr lvl="2">
              <a:buClr>
                <a:schemeClr val="tx1"/>
              </a:buClr>
              <a:buNone/>
            </a:pPr>
            <a:r>
              <a:rPr lang="en-US" sz="1000" dirty="0" smtClean="0">
                <a:solidFill>
                  <a:srgbClr val="000000"/>
                </a:solidFill>
                <a:cs typeface="Chalkduster"/>
                <a:hlinkClick r:id="rId3"/>
              </a:rPr>
              <a:t>http://www.wallwisher.com/wall/</a:t>
            </a:r>
            <a:r>
              <a:rPr lang="en-US" sz="1000" dirty="0" smtClean="0">
                <a:solidFill>
                  <a:srgbClr val="000000"/>
                </a:solidFill>
                <a:cs typeface="Chalkduster"/>
                <a:hlinkClick r:id="rId3"/>
              </a:rPr>
              <a:t>musicbloggers</a:t>
            </a:r>
            <a:endParaRPr lang="en-US" sz="1000" i="1" dirty="0" smtClean="0"/>
          </a:p>
          <a:p>
            <a:pPr lvl="1">
              <a:buFont typeface="Wingdings" charset="2"/>
              <a:buChar char="Ø"/>
            </a:pPr>
            <a:r>
              <a:rPr lang="en-US" sz="1400" i="1" dirty="0" err="1" smtClean="0"/>
              <a:t>Storybird</a:t>
            </a:r>
            <a:r>
              <a:rPr lang="en-US" sz="1400" dirty="0" smtClean="0"/>
              <a:t>:</a:t>
            </a:r>
          </a:p>
          <a:p>
            <a:pPr lvl="1">
              <a:buNone/>
            </a:pPr>
            <a:r>
              <a:rPr lang="en-US" sz="1400" dirty="0" smtClean="0"/>
              <a:t>	</a:t>
            </a:r>
            <a:r>
              <a:rPr lang="en-US" sz="1000" u="sng" dirty="0" smtClean="0">
                <a:hlinkClick r:id="rId4"/>
              </a:rPr>
              <a:t>http://</a:t>
            </a:r>
            <a:r>
              <a:rPr lang="en-US" sz="1000" u="sng" dirty="0" smtClean="0">
                <a:hlinkClick r:id="rId4"/>
              </a:rPr>
              <a:t>storybird.com</a:t>
            </a:r>
            <a:endParaRPr lang="en-US" sz="1000" dirty="0" smtClean="0"/>
          </a:p>
          <a:p>
            <a:pPr lvl="1">
              <a:buNone/>
            </a:pPr>
            <a:r>
              <a:rPr lang="en-US" sz="1400" dirty="0" smtClean="0"/>
              <a:t> </a:t>
            </a:r>
            <a:endParaRPr lang="en-US" sz="1400" dirty="0" smtClean="0"/>
          </a:p>
          <a:p>
            <a:pPr lvl="1">
              <a:buFont typeface="Wingdings" charset="2"/>
              <a:buChar char="Ø"/>
            </a:pPr>
            <a:r>
              <a:rPr lang="en-US" sz="1400" i="1" dirty="0" err="1" smtClean="0"/>
              <a:t>Glogster</a:t>
            </a:r>
            <a:r>
              <a:rPr lang="en-US" sz="1400" i="1" dirty="0" smtClean="0"/>
              <a:t> </a:t>
            </a:r>
            <a:r>
              <a:rPr lang="en-US" sz="1400" i="1" dirty="0" err="1" smtClean="0"/>
              <a:t>Edu</a:t>
            </a:r>
            <a:r>
              <a:rPr lang="en-US" sz="1400" dirty="0" smtClean="0"/>
              <a:t>:</a:t>
            </a:r>
          </a:p>
          <a:p>
            <a:pPr lvl="1">
              <a:buNone/>
            </a:pPr>
            <a:r>
              <a:rPr lang="en-US" sz="1400" dirty="0" smtClean="0"/>
              <a:t>	</a:t>
            </a:r>
            <a:r>
              <a:rPr lang="en-US" sz="1000" u="sng" dirty="0" smtClean="0">
                <a:hlinkClick r:id="rId5"/>
              </a:rPr>
              <a:t>http://edu.glogster.com</a:t>
            </a:r>
            <a:endParaRPr lang="en-US" sz="1000" dirty="0" smtClean="0"/>
          </a:p>
          <a:p>
            <a:pPr lvl="1">
              <a:buNone/>
            </a:pPr>
            <a:r>
              <a:rPr lang="en-US" sz="1000" dirty="0" smtClean="0"/>
              <a:t> </a:t>
            </a:r>
          </a:p>
          <a:p>
            <a:pPr lvl="1">
              <a:buFont typeface="Wingdings" charset="2"/>
              <a:buChar char="Ø"/>
            </a:pPr>
            <a:r>
              <a:rPr lang="en-US" sz="1400" i="1" dirty="0" err="1" smtClean="0"/>
              <a:t>Voicethread</a:t>
            </a:r>
            <a:r>
              <a:rPr lang="en-US" sz="1400" dirty="0" smtClean="0"/>
              <a:t>:</a:t>
            </a:r>
          </a:p>
          <a:p>
            <a:pPr lvl="2">
              <a:buNone/>
            </a:pPr>
            <a:r>
              <a:rPr lang="en-US" sz="1000" dirty="0" smtClean="0">
                <a:hlinkClick r:id="rId6"/>
              </a:rPr>
              <a:t>http://www.voicethread.com</a:t>
            </a:r>
            <a:endParaRPr lang="en-US" sz="1000" dirty="0" smtClean="0"/>
          </a:p>
          <a:p>
            <a:pPr lvl="1">
              <a:buNone/>
            </a:pPr>
            <a:endParaRPr lang="en-US" sz="1400" dirty="0" smtClean="0"/>
          </a:p>
          <a:p>
            <a:pPr lvl="1">
              <a:buFont typeface="Wingdings" charset="2"/>
              <a:buChar char="Ø"/>
            </a:pPr>
            <a:r>
              <a:rPr lang="en-US" sz="1400" i="1" dirty="0" err="1" smtClean="0"/>
              <a:t>Blabberize</a:t>
            </a:r>
            <a:r>
              <a:rPr lang="en-US" sz="1400" dirty="0" smtClean="0"/>
              <a:t>:</a:t>
            </a:r>
          </a:p>
          <a:p>
            <a:pPr lvl="2">
              <a:buNone/>
            </a:pPr>
            <a:r>
              <a:rPr lang="en-US" sz="1000" u="sng" dirty="0" smtClean="0">
                <a:hlinkClick r:id="rId7"/>
              </a:rPr>
              <a:t>http://blabberize.com</a:t>
            </a:r>
            <a:endParaRPr lang="en-US" sz="1000" dirty="0" smtClean="0"/>
          </a:p>
          <a:p>
            <a:pPr lvl="2">
              <a:buClr>
                <a:schemeClr val="tx1"/>
              </a:buClr>
              <a:buNone/>
            </a:pPr>
            <a:endParaRPr lang="en-US" sz="1081" dirty="0" smtClean="0">
              <a:solidFill>
                <a:srgbClr val="000000"/>
              </a:solidFill>
              <a:cs typeface="Chalkduster"/>
            </a:endParaRPr>
          </a:p>
          <a:p>
            <a:pPr>
              <a:buNone/>
            </a:pPr>
            <a:endParaRPr lang="en-US" sz="1297" dirty="0" smtClean="0"/>
          </a:p>
          <a:p>
            <a:pPr lvl="2">
              <a:buFont typeface="Wingdings" charset="2"/>
              <a:buChar char="Ø"/>
            </a:pPr>
            <a:endParaRPr lang="en-US" sz="1800" i="1" dirty="0">
              <a:latin typeface="Chalkduster"/>
              <a:cs typeface="Chalkduster"/>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75920"/>
            <a:ext cx="8229600" cy="6136640"/>
          </a:xfrm>
        </p:spPr>
        <p:txBody>
          <a:bodyPr>
            <a:normAutofit/>
          </a:bodyPr>
          <a:lstStyle/>
          <a:p>
            <a:pPr lvl="3">
              <a:buClr>
                <a:schemeClr val="tx1"/>
              </a:buClr>
              <a:buNone/>
            </a:pPr>
            <a:endParaRPr lang="en-US" sz="1400" dirty="0" smtClean="0">
              <a:solidFill>
                <a:srgbClr val="000000"/>
              </a:solidFill>
              <a:cs typeface="Chalkduster"/>
            </a:endParaRPr>
          </a:p>
          <a:p>
            <a:pPr lvl="1">
              <a:buFont typeface="Wingdings" charset="2"/>
              <a:buChar char="Ø"/>
            </a:pPr>
            <a:r>
              <a:rPr lang="en-US" sz="1514" dirty="0" smtClean="0">
                <a:solidFill>
                  <a:srgbClr val="000000"/>
                </a:solidFill>
                <a:cs typeface="Chalkduster"/>
              </a:rPr>
              <a:t>Online Music Notation Apps: </a:t>
            </a:r>
            <a:r>
              <a:rPr lang="en-US" sz="1514" i="1" dirty="0" err="1" smtClean="0">
                <a:solidFill>
                  <a:srgbClr val="000000"/>
                </a:solidFill>
                <a:cs typeface="Chalkduster"/>
              </a:rPr>
              <a:t>Noteflight</a:t>
            </a:r>
            <a:endParaRPr lang="en-US" sz="1514" i="1" dirty="0" smtClean="0">
              <a:solidFill>
                <a:srgbClr val="000000"/>
              </a:solidFill>
              <a:cs typeface="Chalkduster"/>
            </a:endParaRPr>
          </a:p>
          <a:p>
            <a:pPr lvl="2">
              <a:buNone/>
            </a:pPr>
            <a:r>
              <a:rPr lang="en-US" sz="1081" u="sng" dirty="0" smtClean="0">
                <a:solidFill>
                  <a:srgbClr val="000000"/>
                </a:solidFill>
                <a:cs typeface="Chalkduster"/>
                <a:hlinkClick r:id="rId2"/>
              </a:rPr>
              <a:t>http://www.noteflight.com/login</a:t>
            </a:r>
            <a:endParaRPr lang="en-US" sz="1081" u="sng" dirty="0" smtClean="0">
              <a:solidFill>
                <a:srgbClr val="000000"/>
              </a:solidFill>
              <a:cs typeface="Chalkduster"/>
            </a:endParaRPr>
          </a:p>
          <a:p>
            <a:pPr lvl="3">
              <a:buNone/>
            </a:pPr>
            <a:endParaRPr lang="en-US" sz="1400" dirty="0" smtClean="0">
              <a:solidFill>
                <a:srgbClr val="000000"/>
              </a:solidFill>
              <a:cs typeface="Chalkduster"/>
            </a:endParaRPr>
          </a:p>
          <a:p>
            <a:pPr lvl="1">
              <a:buFont typeface="Wingdings" charset="2"/>
              <a:buChar char="Ø"/>
            </a:pPr>
            <a:r>
              <a:rPr lang="en-US" sz="1514" dirty="0" smtClean="0">
                <a:solidFill>
                  <a:srgbClr val="000000"/>
                </a:solidFill>
                <a:cs typeface="Chalkduster"/>
              </a:rPr>
              <a:t>Online music LMS (Learning Management Systems): </a:t>
            </a:r>
            <a:r>
              <a:rPr lang="en-US" sz="1514" i="1" dirty="0" smtClean="0">
                <a:solidFill>
                  <a:srgbClr val="000000"/>
                </a:solidFill>
                <a:cs typeface="Chalkduster"/>
              </a:rPr>
              <a:t>Haiku</a:t>
            </a:r>
          </a:p>
          <a:p>
            <a:pPr lvl="2">
              <a:buNone/>
            </a:pPr>
            <a:r>
              <a:rPr lang="en-US" sz="1081" dirty="0" smtClean="0">
                <a:solidFill>
                  <a:srgbClr val="000000"/>
                </a:solidFill>
                <a:cs typeface="Chalkduster"/>
                <a:hlinkClick r:id="rId3"/>
              </a:rPr>
              <a:t>https://www.myhaikuclass.com/do/account/login?src=%2Fdo%2Fdashboard</a:t>
            </a:r>
            <a:endParaRPr lang="en-US" sz="1081" dirty="0" smtClean="0">
              <a:solidFill>
                <a:srgbClr val="000000"/>
              </a:solidFill>
              <a:cs typeface="Chalkduster"/>
            </a:endParaRPr>
          </a:p>
          <a:p>
            <a:pPr lvl="2">
              <a:buNone/>
            </a:pPr>
            <a:endParaRPr lang="en-US" sz="1800" dirty="0" smtClean="0">
              <a:solidFill>
                <a:srgbClr val="000000"/>
              </a:solidFill>
              <a:cs typeface="Chalkduster"/>
            </a:endParaRPr>
          </a:p>
          <a:p>
            <a:pPr lvl="1">
              <a:buFont typeface="Wingdings" charset="2"/>
              <a:buChar char="Ø"/>
            </a:pPr>
            <a:r>
              <a:rPr lang="en-US" sz="1514" dirty="0" smtClean="0">
                <a:solidFill>
                  <a:srgbClr val="000000"/>
                </a:solidFill>
                <a:cs typeface="Chalkduster"/>
              </a:rPr>
              <a:t>Online Music Sequencer Apps:</a:t>
            </a:r>
          </a:p>
          <a:p>
            <a:pPr lvl="1">
              <a:buFont typeface="Wingdings" charset="2"/>
              <a:buChar char="Ø"/>
            </a:pPr>
            <a:endParaRPr lang="en-US" sz="1297" dirty="0" smtClean="0">
              <a:solidFill>
                <a:srgbClr val="000000"/>
              </a:solidFill>
              <a:cs typeface="Chalkduster"/>
            </a:endParaRPr>
          </a:p>
          <a:p>
            <a:pPr lvl="2">
              <a:buFont typeface="Wingdings" charset="2"/>
              <a:buChar char="Ø"/>
            </a:pPr>
            <a:r>
              <a:rPr lang="en-US" sz="1400" i="1" dirty="0" smtClean="0">
                <a:solidFill>
                  <a:srgbClr val="000000"/>
                </a:solidFill>
                <a:cs typeface="Chalkduster"/>
              </a:rPr>
              <a:t>Aviary Myna</a:t>
            </a:r>
            <a:r>
              <a:rPr lang="en-US" sz="1400" dirty="0" smtClean="0">
                <a:solidFill>
                  <a:srgbClr val="000000"/>
                </a:solidFill>
                <a:cs typeface="Chalkduster"/>
              </a:rPr>
              <a:t>:</a:t>
            </a:r>
          </a:p>
          <a:p>
            <a:pPr lvl="3">
              <a:buNone/>
            </a:pPr>
            <a:r>
              <a:rPr lang="en-US" sz="1000" dirty="0" smtClean="0">
                <a:solidFill>
                  <a:srgbClr val="000000"/>
                </a:solidFill>
                <a:cs typeface="Chalkduster"/>
                <a:hlinkClick r:id="rId4"/>
              </a:rPr>
              <a:t>http://www.aviary.com</a:t>
            </a:r>
            <a:endParaRPr lang="en-US" sz="1000" dirty="0" smtClean="0">
              <a:solidFill>
                <a:srgbClr val="000000"/>
              </a:solidFill>
              <a:cs typeface="Chalkduster"/>
            </a:endParaRPr>
          </a:p>
          <a:p>
            <a:pPr lvl="2">
              <a:buClr>
                <a:schemeClr val="tx1"/>
              </a:buClr>
              <a:buFont typeface="Wingdings" charset="2"/>
              <a:buChar char="Ø"/>
            </a:pPr>
            <a:r>
              <a:rPr lang="en-US" sz="1400" i="1" dirty="0" smtClean="0">
                <a:solidFill>
                  <a:srgbClr val="000000"/>
                </a:solidFill>
                <a:cs typeface="Chalkduster"/>
              </a:rPr>
              <a:t>Audacity</a:t>
            </a:r>
            <a:r>
              <a:rPr lang="en-US" sz="1400" dirty="0" smtClean="0">
                <a:solidFill>
                  <a:srgbClr val="000000"/>
                </a:solidFill>
                <a:cs typeface="Chalkduster"/>
              </a:rPr>
              <a:t>:</a:t>
            </a:r>
            <a:endParaRPr lang="en-US" sz="1400" i="1" dirty="0" smtClean="0">
              <a:solidFill>
                <a:srgbClr val="000000"/>
              </a:solidFill>
              <a:cs typeface="Chalkduster"/>
            </a:endParaRPr>
          </a:p>
          <a:p>
            <a:pPr lvl="3">
              <a:buClr>
                <a:schemeClr val="tx1"/>
              </a:buClr>
              <a:buNone/>
            </a:pPr>
            <a:r>
              <a:rPr lang="en-US" sz="1000" u="sng" dirty="0" smtClean="0">
                <a:solidFill>
                  <a:srgbClr val="000000"/>
                </a:solidFill>
                <a:cs typeface="Chalkduster"/>
                <a:hlinkClick r:id="rId5"/>
              </a:rPr>
              <a:t>http://audacity.sourceforge.net</a:t>
            </a:r>
            <a:endParaRPr lang="en-US" sz="1000" dirty="0" smtClean="0">
              <a:solidFill>
                <a:srgbClr val="000000"/>
              </a:solidFill>
              <a:cs typeface="Chalkduster"/>
            </a:endParaRPr>
          </a:p>
          <a:p>
            <a:pPr lvl="2">
              <a:buClr>
                <a:schemeClr val="tx1"/>
              </a:buClr>
              <a:buFont typeface="Wingdings" charset="2"/>
              <a:buChar char="Ø"/>
            </a:pPr>
            <a:r>
              <a:rPr lang="en-US" sz="1400" i="1" dirty="0" err="1" smtClean="0">
                <a:solidFill>
                  <a:srgbClr val="000000"/>
                </a:solidFill>
                <a:cs typeface="Chalkduster"/>
              </a:rPr>
              <a:t>JamStudio</a:t>
            </a:r>
            <a:r>
              <a:rPr lang="en-US" sz="1400" dirty="0" smtClean="0">
                <a:solidFill>
                  <a:srgbClr val="000000"/>
                </a:solidFill>
                <a:cs typeface="Chalkduster"/>
              </a:rPr>
              <a:t>:</a:t>
            </a:r>
          </a:p>
          <a:p>
            <a:pPr lvl="3">
              <a:buClr>
                <a:schemeClr val="tx1"/>
              </a:buClr>
              <a:buNone/>
            </a:pPr>
            <a:r>
              <a:rPr lang="en-US" sz="1000" u="sng" dirty="0" smtClean="0">
                <a:solidFill>
                  <a:srgbClr val="000000"/>
                </a:solidFill>
                <a:cs typeface="Chalkduster"/>
                <a:hlinkClick r:id="rId6"/>
              </a:rPr>
              <a:t>http://www.jamstudio.com/Studio/index.htm</a:t>
            </a:r>
            <a:endParaRPr lang="en-US" sz="1000" dirty="0" smtClean="0">
              <a:solidFill>
                <a:srgbClr val="000000"/>
              </a:solidFill>
              <a:cs typeface="Chalkduster"/>
            </a:endParaRPr>
          </a:p>
          <a:p>
            <a:pPr lvl="2">
              <a:buClr>
                <a:schemeClr val="tx1"/>
              </a:buClr>
              <a:buFont typeface="Wingdings" charset="2"/>
              <a:buChar char="Ø"/>
            </a:pPr>
            <a:r>
              <a:rPr lang="en-US" sz="1400" i="1" dirty="0" err="1" smtClean="0">
                <a:solidFill>
                  <a:srgbClr val="000000"/>
                </a:solidFill>
                <a:cs typeface="Chalkduster"/>
              </a:rPr>
              <a:t>MmmTsss</a:t>
            </a:r>
            <a:r>
              <a:rPr lang="en-US" sz="1400" dirty="0" smtClean="0">
                <a:solidFill>
                  <a:srgbClr val="000000"/>
                </a:solidFill>
                <a:cs typeface="Chalkduster"/>
              </a:rPr>
              <a:t>:</a:t>
            </a:r>
            <a:endParaRPr lang="en-US" sz="1400" i="1" dirty="0" smtClean="0">
              <a:solidFill>
                <a:srgbClr val="000000"/>
              </a:solidFill>
              <a:cs typeface="Chalkduster"/>
            </a:endParaRPr>
          </a:p>
          <a:p>
            <a:pPr lvl="3">
              <a:buClr>
                <a:schemeClr val="tx1"/>
              </a:buClr>
              <a:buNone/>
            </a:pPr>
            <a:r>
              <a:rPr lang="en-US" sz="1000" u="sng" dirty="0" smtClean="0">
                <a:solidFill>
                  <a:srgbClr val="000000"/>
                </a:solidFill>
                <a:cs typeface="Chalkduster"/>
                <a:hlinkClick r:id="rId7"/>
              </a:rPr>
              <a:t>http://web.mit.edu/~eric_r/Public/mmmtsss</a:t>
            </a:r>
            <a:endParaRPr lang="en-US" sz="1000" dirty="0" smtClean="0">
              <a:solidFill>
                <a:srgbClr val="000000"/>
              </a:solidFill>
              <a:cs typeface="Chalkduster"/>
            </a:endParaRPr>
          </a:p>
          <a:p>
            <a:pPr lvl="2">
              <a:buClr>
                <a:schemeClr val="tx1"/>
              </a:buClr>
              <a:buFont typeface="Wingdings" charset="2"/>
              <a:buChar char="Ø"/>
            </a:pPr>
            <a:r>
              <a:rPr lang="en-US" sz="1400" i="1" dirty="0" smtClean="0">
                <a:solidFill>
                  <a:srgbClr val="000000"/>
                </a:solidFill>
                <a:cs typeface="Chalkduster"/>
              </a:rPr>
              <a:t>Shaun The Sheep </a:t>
            </a:r>
            <a:r>
              <a:rPr lang="en-US" sz="1400" i="1" dirty="0" err="1" smtClean="0">
                <a:solidFill>
                  <a:srgbClr val="000000"/>
                </a:solidFill>
                <a:cs typeface="Chalkduster"/>
              </a:rPr>
              <a:t>Bleatbox</a:t>
            </a:r>
            <a:r>
              <a:rPr lang="en-US" sz="1400" dirty="0" smtClean="0">
                <a:solidFill>
                  <a:srgbClr val="000000"/>
                </a:solidFill>
                <a:cs typeface="Chalkduster"/>
              </a:rPr>
              <a:t>:</a:t>
            </a:r>
            <a:endParaRPr lang="en-US" sz="1400" i="1" dirty="0" smtClean="0">
              <a:solidFill>
                <a:srgbClr val="000000"/>
              </a:solidFill>
              <a:cs typeface="Chalkduster"/>
            </a:endParaRPr>
          </a:p>
          <a:p>
            <a:pPr lvl="3">
              <a:buClr>
                <a:schemeClr val="tx1"/>
              </a:buClr>
              <a:buNone/>
            </a:pPr>
            <a:r>
              <a:rPr lang="en-US" sz="1000" u="sng" dirty="0" smtClean="0">
                <a:solidFill>
                  <a:srgbClr val="000000"/>
                </a:solidFill>
                <a:cs typeface="Chalkduster"/>
                <a:hlinkClick r:id="rId8"/>
              </a:rPr>
              <a:t>http://www.shaunthesheep.com/games/bleatbox</a:t>
            </a:r>
            <a:r>
              <a:rPr lang="en-US" sz="1000" dirty="0" smtClean="0">
                <a:solidFill>
                  <a:srgbClr val="000000"/>
                </a:solidFill>
                <a:cs typeface="Chalkduster"/>
              </a:rPr>
              <a:t> </a:t>
            </a:r>
          </a:p>
          <a:p>
            <a:pPr lvl="1">
              <a:buFont typeface="Wingdings" charset="2"/>
              <a:buChar char="Ø"/>
            </a:pPr>
            <a:endParaRPr lang="en-US" sz="1400" i="1" dirty="0" smtClean="0"/>
          </a:p>
          <a:p>
            <a:pPr>
              <a:buNone/>
            </a:pPr>
            <a:endParaRPr lang="en-US" sz="1400"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8213"/>
            <a:ext cx="8229600" cy="6366405"/>
          </a:xfrm>
        </p:spPr>
        <p:txBody>
          <a:bodyPr>
            <a:normAutofit/>
          </a:bodyPr>
          <a:lstStyle/>
          <a:p>
            <a:pPr>
              <a:buNone/>
            </a:pPr>
            <a:r>
              <a:rPr lang="en-US" sz="1800" dirty="0" smtClean="0"/>
              <a:t>“Teachers Love </a:t>
            </a:r>
            <a:r>
              <a:rPr lang="en-US" sz="1800" i="1" dirty="0" smtClean="0"/>
              <a:t>SMART Boards</a:t>
            </a:r>
            <a:r>
              <a:rPr lang="en-US" sz="1800" dirty="0" smtClean="0"/>
              <a:t>” and there are tons of awesome resource web sites for </a:t>
            </a:r>
          </a:p>
          <a:p>
            <a:pPr>
              <a:buNone/>
            </a:pPr>
            <a:r>
              <a:rPr lang="en-US" sz="1800" i="1" dirty="0" smtClean="0">
                <a:hlinkClick r:id="rId2"/>
              </a:rPr>
              <a:t>SMART Board</a:t>
            </a:r>
            <a:r>
              <a:rPr lang="en-US" sz="1800" i="1" dirty="0" smtClean="0"/>
              <a:t> </a:t>
            </a:r>
            <a:r>
              <a:rPr lang="en-US" sz="1800" dirty="0" smtClean="0"/>
              <a:t>fanatics like me. Here are a few good ones:</a:t>
            </a:r>
          </a:p>
          <a:p>
            <a:pPr>
              <a:buNone/>
            </a:pPr>
            <a:endParaRPr lang="en-US" sz="1400" dirty="0" smtClean="0"/>
          </a:p>
          <a:p>
            <a:pPr lvl="1">
              <a:buFont typeface="Wingdings" charset="2"/>
              <a:buChar char="Ø"/>
            </a:pPr>
            <a:r>
              <a:rPr lang="en-US" sz="1400" i="1" dirty="0" smtClean="0">
                <a:hlinkClick r:id="rId3"/>
              </a:rPr>
              <a:t>SMART Exchange</a:t>
            </a:r>
            <a:endParaRPr lang="en-US" sz="1400" dirty="0" smtClean="0">
              <a:cs typeface="Chalkduster"/>
              <a:hlinkClick r:id="rId3"/>
            </a:endParaRPr>
          </a:p>
          <a:p>
            <a:pPr lvl="2">
              <a:buClr>
                <a:schemeClr val="tx1"/>
              </a:buClr>
              <a:buNone/>
            </a:pPr>
            <a:r>
              <a:rPr lang="en-US" sz="1000" dirty="0" smtClean="0">
                <a:cs typeface="Chalkduster"/>
                <a:hlinkClick r:id="rId3"/>
              </a:rPr>
              <a:t>http://exchange.smarttech.com/#tab=0</a:t>
            </a:r>
            <a:endParaRPr lang="en-US" sz="1000" dirty="0" smtClean="0">
              <a:cs typeface="Chalkduster"/>
            </a:endParaRPr>
          </a:p>
          <a:p>
            <a:pPr lvl="2">
              <a:buNone/>
            </a:pPr>
            <a:endParaRPr lang="en-US" sz="1400" dirty="0" smtClean="0"/>
          </a:p>
          <a:p>
            <a:pPr lvl="1">
              <a:buFont typeface="Wingdings" charset="2"/>
              <a:buChar char="Ø"/>
            </a:pPr>
            <a:r>
              <a:rPr lang="en-US" sz="1400" i="1" dirty="0" smtClean="0">
                <a:hlinkClick r:id="rId4"/>
              </a:rPr>
              <a:t>Engaging Learners the SMARTBoard Way</a:t>
            </a:r>
            <a:r>
              <a:rPr lang="en-US" sz="1400" i="1" dirty="0" smtClean="0"/>
              <a:t> </a:t>
            </a:r>
            <a:r>
              <a:rPr lang="en-US" sz="1400" dirty="0" smtClean="0"/>
              <a:t>at</a:t>
            </a:r>
            <a:r>
              <a:rPr lang="en-US" sz="1400" i="1" dirty="0" smtClean="0"/>
              <a:t> </a:t>
            </a:r>
            <a:r>
              <a:rPr lang="en-US" sz="1400" i="1" dirty="0" smtClean="0">
                <a:hlinkClick r:id="rId5"/>
              </a:rPr>
              <a:t>Eduscapes</a:t>
            </a:r>
            <a:endParaRPr lang="en-US" sz="1400" i="1" dirty="0" smtClean="0"/>
          </a:p>
          <a:p>
            <a:pPr lvl="2">
              <a:buNone/>
            </a:pPr>
            <a:r>
              <a:rPr lang="en-US" sz="1000" dirty="0" smtClean="0">
                <a:hlinkClick r:id="rId6"/>
              </a:rPr>
              <a:t>Smartboard in the Classroom</a:t>
            </a:r>
            <a:r>
              <a:rPr lang="en-US" sz="1000" dirty="0" smtClean="0"/>
              <a:t> </a:t>
            </a:r>
          </a:p>
          <a:p>
            <a:pPr lvl="2">
              <a:buNone/>
            </a:pPr>
            <a:endParaRPr lang="en-US" sz="1000" dirty="0" smtClean="0"/>
          </a:p>
          <a:p>
            <a:pPr lvl="1">
              <a:buFont typeface="Wingdings" charset="2"/>
              <a:buChar char="Ø"/>
            </a:pPr>
            <a:r>
              <a:rPr lang="en-US" sz="1400" i="1" dirty="0" smtClean="0">
                <a:hlinkClick r:id="rId7"/>
              </a:rPr>
              <a:t>SMART Board Revolution Ning</a:t>
            </a:r>
            <a:endParaRPr lang="en-US" sz="1400" i="1" dirty="0" smtClean="0"/>
          </a:p>
          <a:p>
            <a:pPr lvl="2">
              <a:buNone/>
            </a:pPr>
            <a:r>
              <a:rPr lang="en-US" sz="1000" dirty="0" smtClean="0">
                <a:cs typeface="Chalkduster"/>
                <a:hlinkClick r:id="rId7"/>
              </a:rPr>
              <a:t>http://smartboardrevolution.ning.com</a:t>
            </a:r>
            <a:endParaRPr lang="en-US" sz="1000" dirty="0" smtClean="0">
              <a:cs typeface="Chalkduster"/>
            </a:endParaRPr>
          </a:p>
          <a:p>
            <a:pPr lvl="1">
              <a:buNone/>
            </a:pPr>
            <a:endParaRPr lang="en-US" sz="1400" dirty="0" smtClean="0"/>
          </a:p>
          <a:p>
            <a:pPr lvl="1">
              <a:buFont typeface="Wingdings" charset="2"/>
              <a:buChar char="Ø"/>
            </a:pPr>
            <a:r>
              <a:rPr lang="en-US" sz="1400" i="1" dirty="0" smtClean="0">
                <a:hlinkClick r:id="rId8"/>
              </a:rPr>
              <a:t>The Whiteboard Blog</a:t>
            </a:r>
            <a:endParaRPr lang="en-US" sz="1400" dirty="0" smtClean="0">
              <a:cs typeface="Chalkduster"/>
            </a:endParaRPr>
          </a:p>
          <a:p>
            <a:pPr lvl="2">
              <a:buNone/>
            </a:pPr>
            <a:r>
              <a:rPr lang="en-US" sz="1000" dirty="0" smtClean="0">
                <a:cs typeface="Chalkduster"/>
                <a:hlinkClick r:id="rId8"/>
              </a:rPr>
              <a:t>http://www.whiteboardblog.co.uk</a:t>
            </a:r>
            <a:endParaRPr lang="en-US" sz="1000" dirty="0" smtClean="0">
              <a:cs typeface="Chalkduster"/>
            </a:endParaRPr>
          </a:p>
          <a:p>
            <a:pPr lvl="3">
              <a:buNone/>
            </a:pPr>
            <a:endParaRPr lang="en-US" sz="1400" dirty="0" smtClean="0"/>
          </a:p>
          <a:p>
            <a:pPr lvl="1">
              <a:buFont typeface="Wingdings" charset="2"/>
              <a:buChar char="Ø"/>
            </a:pPr>
            <a:r>
              <a:rPr lang="en-US" sz="1400" i="1" dirty="0" smtClean="0">
                <a:hlinkClick r:id="rId9"/>
              </a:rPr>
              <a:t>The Smart Board Daily</a:t>
            </a:r>
            <a:endParaRPr lang="en-US" sz="1400" i="1" dirty="0" smtClean="0"/>
          </a:p>
          <a:p>
            <a:pPr lvl="2">
              <a:buNone/>
            </a:pPr>
            <a:r>
              <a:rPr lang="en-US" sz="1000" dirty="0" smtClean="0">
                <a:cs typeface="Chalkduster"/>
                <a:hlinkClick r:id="rId9"/>
              </a:rPr>
              <a:t>http://paper.li/tag/smartboard</a:t>
            </a:r>
            <a:endParaRPr lang="en-US" sz="1000" dirty="0" smtClean="0">
              <a:cs typeface="Chalkduster"/>
            </a:endParaRPr>
          </a:p>
          <a:p>
            <a:pPr lvl="1">
              <a:buNone/>
            </a:pPr>
            <a:endParaRPr lang="en-US" sz="1400" i="1" dirty="0" smtClean="0"/>
          </a:p>
          <a:p>
            <a:pPr lvl="1">
              <a:buFont typeface="Wingdings" charset="2"/>
              <a:buChar char="Ø"/>
            </a:pPr>
            <a:r>
              <a:rPr lang="en-US" sz="1400" i="1" dirty="0" smtClean="0">
                <a:hlinkClick r:id="rId10"/>
              </a:rPr>
              <a:t>Teachers Love Smart Boards</a:t>
            </a:r>
            <a:endParaRPr lang="en-US" sz="1400" i="1" dirty="0" smtClean="0"/>
          </a:p>
          <a:p>
            <a:pPr lvl="2">
              <a:buClr>
                <a:schemeClr val="tx1"/>
              </a:buClr>
              <a:buNone/>
            </a:pPr>
            <a:r>
              <a:rPr lang="en-US" sz="1000" dirty="0" smtClean="0">
                <a:cs typeface="Chalkduster"/>
                <a:hlinkClick r:id="rId10"/>
              </a:rPr>
              <a:t>http://www.teacherslovesmartboards.com</a:t>
            </a:r>
            <a:endParaRPr lang="en-US" sz="1000" dirty="0" smtClean="0">
              <a:cs typeface="Chalkduster"/>
            </a:endParaRPr>
          </a:p>
          <a:p>
            <a:pPr lvl="1">
              <a:buNone/>
            </a:pPr>
            <a:endParaRPr lang="en-US" sz="1400" dirty="0" smtClean="0"/>
          </a:p>
          <a:p>
            <a:pPr lvl="1">
              <a:buFont typeface="Wingdings" charset="2"/>
              <a:buChar char="Ø"/>
            </a:pPr>
            <a:r>
              <a:rPr lang="en-US" sz="1400" i="1" dirty="0" smtClean="0">
                <a:hlinkClick r:id="rId11"/>
              </a:rPr>
              <a:t>SMART Teachers Wiki</a:t>
            </a:r>
            <a:endParaRPr lang="en-US" sz="1400" i="1" dirty="0" smtClean="0"/>
          </a:p>
          <a:p>
            <a:pPr lvl="2">
              <a:buClr>
                <a:schemeClr val="tx1"/>
              </a:buClr>
              <a:buNone/>
            </a:pPr>
            <a:r>
              <a:rPr lang="en-US" sz="1000" dirty="0" smtClean="0">
                <a:cs typeface="Chalkduster"/>
                <a:hlinkClick r:id="rId11"/>
              </a:rPr>
              <a:t>http://smart-teachers.wikispaces.com</a:t>
            </a:r>
            <a:endParaRPr lang="en-US" sz="1000" dirty="0" smtClean="0">
              <a:cs typeface="Chalkduster"/>
            </a:endParaRPr>
          </a:p>
          <a:p>
            <a:pPr lvl="1">
              <a:buNone/>
            </a:pPr>
            <a:endParaRPr lang="en-US" sz="1400" dirty="0" smtClean="0"/>
          </a:p>
          <a:p>
            <a:pPr lvl="1">
              <a:buFont typeface="Wingdings" charset="2"/>
              <a:buChar char="Ø"/>
            </a:pPr>
            <a:r>
              <a:rPr lang="en-US" sz="1400" i="1" dirty="0" smtClean="0">
                <a:hlinkClick r:id="rId12"/>
              </a:rPr>
              <a:t>Interactive Whiteboards</a:t>
            </a:r>
            <a:r>
              <a:rPr lang="en-US" sz="1400" i="1" dirty="0" smtClean="0"/>
              <a:t> </a:t>
            </a:r>
            <a:r>
              <a:rPr lang="en-US" sz="1400" dirty="0" smtClean="0"/>
              <a:t>at</a:t>
            </a:r>
            <a:r>
              <a:rPr lang="en-US" sz="1400" i="1" dirty="0" smtClean="0"/>
              <a:t> </a:t>
            </a:r>
            <a:r>
              <a:rPr lang="en-US" sz="1400" i="1" dirty="0" smtClean="0">
                <a:hlinkClick r:id="rId13"/>
              </a:rPr>
              <a:t>Cybraryman</a:t>
            </a:r>
            <a:endParaRPr lang="en-US" sz="1400" dirty="0" smtClean="0"/>
          </a:p>
          <a:p>
            <a:pPr lvl="2">
              <a:buNone/>
            </a:pPr>
            <a:r>
              <a:rPr lang="en-US" sz="1000" dirty="0" smtClean="0">
                <a:cs typeface="Chalkduster"/>
                <a:hlinkClick r:id="rId12"/>
              </a:rPr>
              <a:t>http://www.cybraryman.com/smartboard.html</a:t>
            </a:r>
            <a:endParaRPr lang="en-US" sz="1000" dirty="0" smtClean="0">
              <a:cs typeface="Chalkduster"/>
            </a:endParaRPr>
          </a:p>
          <a:p>
            <a:pPr lvl="1">
              <a:buNone/>
            </a:pPr>
            <a:endParaRPr lang="en-US" sz="600" dirty="0" smtClean="0">
              <a:cs typeface="Chalkduster"/>
            </a:endParaRPr>
          </a:p>
          <a:p>
            <a:pPr lvl="2">
              <a:buClr>
                <a:schemeClr val="tx1"/>
              </a:buClr>
              <a:buNone/>
            </a:pPr>
            <a:endParaRPr lang="en-US" sz="1200" dirty="0" smtClean="0">
              <a:cs typeface="Chalkduster"/>
              <a:hlinkClick r:id="rId3"/>
            </a:endParaRPr>
          </a:p>
          <a:p>
            <a:pPr lvl="2">
              <a:buClr>
                <a:schemeClr val="tx1"/>
              </a:buClr>
              <a:buNone/>
            </a:pPr>
            <a:endParaRPr lang="en-US" sz="1200" dirty="0" smtClean="0">
              <a:cs typeface="Chalkduster"/>
              <a:hlinkClick r:id="rId3"/>
            </a:endParaRPr>
          </a:p>
          <a:p>
            <a:pPr lvl="2">
              <a:buClr>
                <a:schemeClr val="tx1"/>
              </a:buClr>
              <a:buNone/>
            </a:pPr>
            <a:endParaRPr lang="en-US" sz="1200" dirty="0" smtClean="0">
              <a:cs typeface="Chalkduster"/>
              <a:hlinkClick r:id="rId3"/>
            </a:endParaRPr>
          </a:p>
          <a:p>
            <a:pPr lvl="2">
              <a:buClr>
                <a:schemeClr val="tx1"/>
              </a:buClr>
              <a:buNone/>
            </a:pPr>
            <a:endParaRPr lang="en-US" sz="1200" dirty="0" smtClean="0">
              <a:cs typeface="Chalkduster"/>
              <a:hlinkClick r:id="rId3"/>
            </a:endParaRPr>
          </a:p>
          <a:p>
            <a:pPr lvl="2">
              <a:buClr>
                <a:schemeClr val="tx1"/>
              </a:buClr>
              <a:buNone/>
            </a:pPr>
            <a:endParaRPr lang="en-US" sz="1200" dirty="0" smtClean="0">
              <a:cs typeface="Chalkduster"/>
              <a:hlinkClick r:id="rId3"/>
            </a:endParaRPr>
          </a:p>
          <a:p>
            <a:pPr lvl="2">
              <a:buClr>
                <a:schemeClr val="tx1"/>
              </a:buClr>
              <a:buNone/>
            </a:pPr>
            <a:endParaRPr lang="en-US" sz="1946" dirty="0" smtClean="0">
              <a:latin typeface="Chalkduster"/>
              <a:cs typeface="Chalkduster"/>
            </a:endParaRPr>
          </a:p>
          <a:p>
            <a:pPr lvl="2">
              <a:buClr>
                <a:schemeClr val="tx1"/>
              </a:buClr>
              <a:buNone/>
            </a:pPr>
            <a:endParaRPr lang="en-US" sz="1946" dirty="0" smtClean="0">
              <a:latin typeface="Chalkduster"/>
              <a:cs typeface="Chalkduster"/>
            </a:endParaRPr>
          </a:p>
          <a:p>
            <a:pPr lvl="2">
              <a:buClr>
                <a:schemeClr val="tx1"/>
              </a:buClr>
              <a:buNone/>
            </a:pPr>
            <a:endParaRPr lang="en-US" sz="1946" dirty="0" smtClean="0">
              <a:latin typeface="Chalkduster"/>
              <a:cs typeface="Chalkduster"/>
              <a:hlinkClick r:id="rId14"/>
            </a:endParaRPr>
          </a:p>
          <a:p>
            <a:pPr lvl="2">
              <a:buClr>
                <a:schemeClr val="tx1"/>
              </a:buClr>
              <a:buNone/>
            </a:pPr>
            <a:endParaRPr lang="en-US" sz="1946" dirty="0" smtClean="0">
              <a:latin typeface="Chalkduster"/>
              <a:cs typeface="Chalkduster"/>
            </a:endParaRPr>
          </a:p>
          <a:p>
            <a:pPr lvl="1">
              <a:buNone/>
            </a:pPr>
            <a:endParaRPr lang="en-US" sz="1400" dirty="0" smtClean="0">
              <a:latin typeface="Chalkduster"/>
              <a:cs typeface="Chalkduster"/>
            </a:endParaRPr>
          </a:p>
          <a:p>
            <a:pPr>
              <a:buNone/>
            </a:pPr>
            <a:endParaRPr lang="en-US" sz="12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a:latin typeface="Chalkduster"/>
              <a:cs typeface="Chalkduster"/>
            </a:endParaRPr>
          </a:p>
        </p:txBody>
      </p:sp>
      <p:pic>
        <p:nvPicPr>
          <p:cNvPr id="4" name="Picture 3" descr="1234404942755199329pixabella_Red_Glossy_Valentine_Heart.svg.med.png"/>
          <p:cNvPicPr>
            <a:picLocks noChangeAspect="1"/>
          </p:cNvPicPr>
          <p:nvPr/>
        </p:nvPicPr>
        <p:blipFill>
          <a:blip r:embed="rId15"/>
          <a:stretch>
            <a:fillRect/>
          </a:stretch>
        </p:blipFill>
        <p:spPr>
          <a:xfrm>
            <a:off x="156761" y="387943"/>
            <a:ext cx="300439" cy="207303"/>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29846"/>
            <a:ext cx="8229600" cy="6134990"/>
          </a:xfrm>
        </p:spPr>
        <p:txBody>
          <a:bodyPr>
            <a:normAutofit/>
          </a:bodyPr>
          <a:lstStyle/>
          <a:p>
            <a:pPr>
              <a:buNone/>
            </a:pPr>
            <a:r>
              <a:rPr lang="en-US" sz="1800" dirty="0" smtClean="0"/>
              <a:t>Music teachers also love </a:t>
            </a:r>
            <a:r>
              <a:rPr lang="en-US" sz="1800" i="1" dirty="0" smtClean="0">
                <a:hlinkClick r:id="rId2"/>
              </a:rPr>
              <a:t>SMART Boards</a:t>
            </a:r>
            <a:r>
              <a:rPr lang="en-US" sz="1800" i="1" dirty="0" smtClean="0"/>
              <a:t> </a:t>
            </a:r>
            <a:r>
              <a:rPr lang="en-US" sz="1800" dirty="0" smtClean="0"/>
              <a:t>and here are a few good music related </a:t>
            </a:r>
            <a:r>
              <a:rPr lang="en-US" sz="1800" i="1" dirty="0" smtClean="0">
                <a:hlinkClick r:id="rId3"/>
              </a:rPr>
              <a:t>SMART </a:t>
            </a:r>
          </a:p>
          <a:p>
            <a:pPr>
              <a:buNone/>
            </a:pPr>
            <a:r>
              <a:rPr lang="en-US" sz="1800" i="1" dirty="0" smtClean="0">
                <a:hlinkClick r:id="rId3"/>
              </a:rPr>
              <a:t>Notebook</a:t>
            </a:r>
            <a:r>
              <a:rPr lang="en-US" sz="1800" dirty="0" smtClean="0"/>
              <a:t> files web sites:</a:t>
            </a:r>
          </a:p>
          <a:p>
            <a:pPr>
              <a:buNone/>
            </a:pPr>
            <a:r>
              <a:rPr lang="en-US" sz="1800" dirty="0" smtClean="0"/>
              <a:t> </a:t>
            </a:r>
          </a:p>
          <a:p>
            <a:pPr lvl="1">
              <a:buFont typeface="Wingdings" charset="2"/>
              <a:buChar char="Ø"/>
            </a:pPr>
            <a:r>
              <a:rPr lang="en-US" sz="1400" i="1" dirty="0" smtClean="0">
                <a:hlinkClick r:id="rId4"/>
              </a:rPr>
              <a:t>MusTech Wiki</a:t>
            </a:r>
            <a:r>
              <a:rPr lang="en-US" sz="1400" dirty="0" smtClean="0"/>
              <a:t> </a:t>
            </a:r>
            <a:endParaRPr lang="en-US" sz="1400" dirty="0" smtClean="0">
              <a:cs typeface="Chalkduster"/>
            </a:endParaRPr>
          </a:p>
          <a:p>
            <a:pPr lvl="2">
              <a:buClr>
                <a:schemeClr val="tx1"/>
              </a:buClr>
              <a:buNone/>
            </a:pPr>
            <a:r>
              <a:rPr lang="en-US" sz="1000" dirty="0" smtClean="0">
                <a:cs typeface="Chalkduster"/>
                <a:hlinkClick r:id="rId4"/>
              </a:rPr>
              <a:t>http://mustech.pbwiki.com</a:t>
            </a:r>
            <a:endParaRPr lang="en-US" sz="1000" dirty="0" smtClean="0">
              <a:cs typeface="Chalkduster"/>
            </a:endParaRPr>
          </a:p>
          <a:p>
            <a:pPr lvl="2">
              <a:buClr>
                <a:schemeClr val="tx1"/>
              </a:buClr>
              <a:buNone/>
            </a:pPr>
            <a:endParaRPr lang="en-US" sz="1000" dirty="0" smtClean="0"/>
          </a:p>
          <a:p>
            <a:pPr lvl="1">
              <a:buFont typeface="Wingdings" charset="2"/>
              <a:buChar char="Ø"/>
            </a:pPr>
            <a:r>
              <a:rPr lang="en-US" sz="1400" i="1" dirty="0" smtClean="0">
                <a:hlinkClick r:id="rId5"/>
              </a:rPr>
              <a:t>Mrs. Friedman’s SMART Board Resources</a:t>
            </a:r>
            <a:endParaRPr lang="en-US" sz="1400" i="1" dirty="0" smtClean="0"/>
          </a:p>
          <a:p>
            <a:pPr lvl="2">
              <a:buClr>
                <a:schemeClr val="tx1"/>
              </a:buClr>
              <a:buNone/>
            </a:pPr>
            <a:r>
              <a:rPr lang="en-US" sz="1000" dirty="0" smtClean="0">
                <a:cs typeface="Chalkduster"/>
                <a:hlinkClick r:id="rId5"/>
              </a:rPr>
              <a:t>http://resources.mrsfriedmanmusic.com</a:t>
            </a:r>
            <a:endParaRPr lang="en-US" sz="1000" dirty="0" smtClean="0">
              <a:cs typeface="Chalkduster"/>
            </a:endParaRPr>
          </a:p>
          <a:p>
            <a:pPr lvl="2">
              <a:buClr>
                <a:schemeClr val="tx1"/>
              </a:buClr>
              <a:buNone/>
            </a:pPr>
            <a:endParaRPr lang="en-US" sz="1000" dirty="0" smtClean="0"/>
          </a:p>
          <a:p>
            <a:pPr lvl="1">
              <a:buFont typeface="Wingdings" charset="2"/>
              <a:buChar char="Ø"/>
            </a:pPr>
            <a:r>
              <a:rPr lang="en-US" sz="1400" i="1" dirty="0" smtClean="0">
                <a:hlinkClick r:id="rId6"/>
              </a:rPr>
              <a:t>Copacabana Public School’s Get SMART Music SMART Board Resources </a:t>
            </a:r>
            <a:endParaRPr lang="en-US" sz="1000" i="1" dirty="0" smtClean="0"/>
          </a:p>
          <a:p>
            <a:pPr lvl="2">
              <a:buNone/>
            </a:pPr>
            <a:r>
              <a:rPr lang="en-US" sz="1000" dirty="0" smtClean="0">
                <a:hlinkClick r:id="rId6"/>
              </a:rPr>
              <a:t>http://www.copacabana-p.schools.nsw.edu.au/Get_Smart_Pages/Get_Smart_Music.htm</a:t>
            </a:r>
            <a:endParaRPr lang="en-US" sz="1000" dirty="0" smtClean="0"/>
          </a:p>
          <a:p>
            <a:pPr lvl="2">
              <a:buNone/>
            </a:pPr>
            <a:r>
              <a:rPr lang="en-US" sz="1200" dirty="0" smtClean="0"/>
              <a:t> </a:t>
            </a:r>
            <a:endParaRPr lang="en-US" sz="2000" dirty="0" smtClean="0"/>
          </a:p>
          <a:p>
            <a:pPr lvl="1">
              <a:buFont typeface="Wingdings" charset="2"/>
              <a:buChar char="Ø"/>
            </a:pPr>
            <a:r>
              <a:rPr lang="en-US" sz="1400" i="1" dirty="0" smtClean="0">
                <a:hlinkClick r:id="rId7"/>
              </a:rPr>
              <a:t>Center School District’s Special Classes Templates</a:t>
            </a:r>
            <a:endParaRPr lang="en-US" sz="1400" i="1" dirty="0" smtClean="0"/>
          </a:p>
          <a:p>
            <a:pPr lvl="2">
              <a:buNone/>
            </a:pPr>
            <a:r>
              <a:rPr lang="en-US" sz="1000" dirty="0" smtClean="0">
                <a:cs typeface="Chalkduster"/>
                <a:hlinkClick r:id="rId7"/>
              </a:rPr>
              <a:t>http://www1.center.k12.mo.us/edTech/SB/templates.htm</a:t>
            </a:r>
            <a:endParaRPr lang="en-US" sz="1000" dirty="0" smtClean="0">
              <a:cs typeface="Chalkduster"/>
            </a:endParaRPr>
          </a:p>
          <a:p>
            <a:pPr lvl="2">
              <a:buNone/>
            </a:pPr>
            <a:endParaRPr lang="en-US" sz="1400" dirty="0" smtClean="0"/>
          </a:p>
          <a:p>
            <a:pPr lvl="1">
              <a:buFont typeface="Wingdings" charset="2"/>
              <a:buChar char="Ø"/>
            </a:pPr>
            <a:r>
              <a:rPr lang="en-US" sz="1400" i="1" dirty="0" smtClean="0">
                <a:hlinkClick r:id="rId8"/>
              </a:rPr>
              <a:t>SMART Board Lesson Links</a:t>
            </a:r>
            <a:r>
              <a:rPr lang="en-US" sz="1400" dirty="0" smtClean="0"/>
              <a:t> (scroll to bottom for music files)</a:t>
            </a:r>
          </a:p>
          <a:p>
            <a:pPr lvl="2">
              <a:buNone/>
            </a:pPr>
            <a:r>
              <a:rPr lang="en-US" sz="1000" dirty="0" smtClean="0">
                <a:cs typeface="Chalkduster"/>
                <a:hlinkClick r:id="rId8"/>
              </a:rPr>
              <a:t>http://faculty.usiouxfalls.edu/arpeterson/SMARTBOARD%20LESSON%20LINKS.htm</a:t>
            </a:r>
            <a:endParaRPr lang="en-US" sz="1000" dirty="0" smtClean="0">
              <a:cs typeface="Chalkduster"/>
            </a:endParaRPr>
          </a:p>
          <a:p>
            <a:pPr lvl="2">
              <a:buNone/>
            </a:pPr>
            <a:endParaRPr lang="en-US" sz="1100" dirty="0" smtClean="0">
              <a:cs typeface="Chalkduster"/>
            </a:endParaRPr>
          </a:p>
          <a:p>
            <a:pPr lvl="1">
              <a:buFont typeface="Wingdings" charset="2"/>
              <a:buChar char="Ø"/>
            </a:pPr>
            <a:r>
              <a:rPr lang="en-US" sz="1400" i="1" dirty="0" smtClean="0">
                <a:cs typeface="Chalkduster"/>
                <a:hlinkClick r:id="rId9"/>
              </a:rPr>
              <a:t>SMART Board Tips</a:t>
            </a:r>
            <a:endParaRPr lang="en-US" sz="1400" i="1" dirty="0" smtClean="0">
              <a:cs typeface="Chalkduster"/>
            </a:endParaRPr>
          </a:p>
          <a:p>
            <a:pPr lvl="2">
              <a:buNone/>
            </a:pPr>
            <a:r>
              <a:rPr lang="en-US" sz="1000" dirty="0" smtClean="0">
                <a:cs typeface="Chalkduster"/>
                <a:hlinkClick r:id="rId9"/>
              </a:rPr>
              <a:t>http://smartboardtips.wikispaces.com/Music</a:t>
            </a:r>
            <a:endParaRPr lang="en-US" sz="1000" dirty="0" smtClean="0">
              <a:cs typeface="Chalkduster"/>
            </a:endParaRPr>
          </a:p>
          <a:p>
            <a:pPr lvl="2">
              <a:buNone/>
            </a:pPr>
            <a:endParaRPr lang="en-US" sz="1000" i="1" dirty="0" smtClean="0">
              <a:cs typeface="Chalkduster"/>
            </a:endParaRPr>
          </a:p>
          <a:p>
            <a:pPr lvl="2">
              <a:buNone/>
            </a:pPr>
            <a:endParaRPr lang="en-US" sz="1081" dirty="0" smtClean="0">
              <a:cs typeface="Chalkduster"/>
            </a:endParaRPr>
          </a:p>
          <a:p>
            <a:pPr lvl="2">
              <a:buNone/>
            </a:pPr>
            <a:endParaRPr lang="en-US" sz="1200" dirty="0" smtClean="0">
              <a:latin typeface="Chalkduster"/>
              <a:cs typeface="Chalkduster"/>
            </a:endParaRPr>
          </a:p>
          <a:p>
            <a:pPr lvl="2">
              <a:buNone/>
            </a:pPr>
            <a:endParaRPr lang="en-US" sz="1200" dirty="0" smtClean="0">
              <a:latin typeface="Chalkduster"/>
              <a:cs typeface="Chalkduster"/>
            </a:endParaRPr>
          </a:p>
          <a:p>
            <a:pPr lvl="2">
              <a:buNone/>
            </a:pPr>
            <a:endParaRPr lang="en-US" sz="1200" dirty="0" smtClean="0">
              <a:latin typeface="Chalkduster"/>
              <a:cs typeface="Chalkduster"/>
            </a:endParaRPr>
          </a:p>
          <a:p>
            <a:pPr lvl="2">
              <a:buNone/>
            </a:pPr>
            <a:endParaRPr lang="en-US" sz="1200" dirty="0" smtClean="0">
              <a:latin typeface="Chalkduster"/>
              <a:cs typeface="Chalkduster"/>
            </a:endParaRPr>
          </a:p>
          <a:p>
            <a:pPr lvl="2">
              <a:buNone/>
            </a:pPr>
            <a:endParaRPr lang="en-US" sz="1200" dirty="0" smtClean="0">
              <a:latin typeface="Chalkduster"/>
              <a:cs typeface="Chalkduster"/>
            </a:endParaRPr>
          </a:p>
          <a:p>
            <a:pPr lvl="2">
              <a:buNone/>
            </a:pPr>
            <a:endParaRPr lang="en-US" sz="1200" dirty="0">
              <a:latin typeface="Chalkduster"/>
              <a:cs typeface="Chalkduster"/>
            </a:endParaRPr>
          </a:p>
        </p:txBody>
      </p:sp>
      <p:pic>
        <p:nvPicPr>
          <p:cNvPr id="4" name="Picture 3" descr="1234404942755199329pixabella_Red_Glossy_Valentine_Heart.svg.med.png"/>
          <p:cNvPicPr>
            <a:picLocks noChangeAspect="1"/>
          </p:cNvPicPr>
          <p:nvPr/>
        </p:nvPicPr>
        <p:blipFill>
          <a:blip r:embed="rId10"/>
          <a:stretch>
            <a:fillRect/>
          </a:stretch>
        </p:blipFill>
        <p:spPr>
          <a:xfrm>
            <a:off x="251440" y="429846"/>
            <a:ext cx="287924" cy="198668"/>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8213"/>
            <a:ext cx="8229600" cy="6366405"/>
          </a:xfrm>
        </p:spPr>
        <p:txBody>
          <a:bodyPr>
            <a:normAutofit fontScale="92500" lnSpcReduction="10000"/>
          </a:bodyPr>
          <a:lstStyle/>
          <a:p>
            <a:pPr>
              <a:buNone/>
            </a:pPr>
            <a:r>
              <a:rPr lang="en-US" sz="1800" dirty="0" smtClean="0"/>
              <a:t>Although the best place to go for </a:t>
            </a:r>
            <a:r>
              <a:rPr lang="en-US" sz="1800" i="1" dirty="0" smtClean="0"/>
              <a:t>SMART Board </a:t>
            </a:r>
            <a:r>
              <a:rPr lang="en-US" sz="1800" dirty="0" smtClean="0"/>
              <a:t>related training is the </a:t>
            </a:r>
            <a:r>
              <a:rPr lang="en-US" sz="1800" i="1" dirty="0" smtClean="0">
                <a:hlinkClick r:id="rId2"/>
              </a:rPr>
              <a:t>Learning Center</a:t>
            </a:r>
            <a:r>
              <a:rPr lang="en-US" sz="1800" dirty="0" smtClean="0"/>
              <a:t>, </a:t>
            </a:r>
          </a:p>
          <a:p>
            <a:pPr>
              <a:buNone/>
            </a:pPr>
            <a:r>
              <a:rPr lang="en-US" sz="1800" dirty="0" smtClean="0"/>
              <a:t>here are a few other good web sites for </a:t>
            </a:r>
            <a:r>
              <a:rPr lang="en-US" sz="1800" i="1" dirty="0" smtClean="0"/>
              <a:t>SMART Board </a:t>
            </a:r>
            <a:r>
              <a:rPr lang="en-US" sz="1800" dirty="0" smtClean="0"/>
              <a:t>trainings:</a:t>
            </a:r>
          </a:p>
          <a:p>
            <a:pPr>
              <a:buNone/>
            </a:pPr>
            <a:endParaRPr lang="en-US" sz="1400" dirty="0" smtClean="0"/>
          </a:p>
          <a:p>
            <a:pPr lvl="1">
              <a:buFont typeface="Wingdings" charset="2"/>
              <a:buChar char="Ø"/>
            </a:pPr>
            <a:r>
              <a:rPr lang="en-US" sz="1400" i="1" dirty="0" smtClean="0">
                <a:hlinkClick r:id="rId3"/>
              </a:rPr>
              <a:t>SMART Bees</a:t>
            </a:r>
            <a:r>
              <a:rPr lang="en-US" sz="1400" dirty="0" smtClean="0"/>
              <a:t> </a:t>
            </a:r>
          </a:p>
          <a:p>
            <a:pPr lvl="2">
              <a:buNone/>
            </a:pPr>
            <a:r>
              <a:rPr lang="en-US" sz="1000" dirty="0" smtClean="0">
                <a:cs typeface="Chalkduster"/>
                <a:hlinkClick r:id="rId3"/>
              </a:rPr>
              <a:t>http://www.protopage.com/smartbees#SmartBees/Resources</a:t>
            </a:r>
            <a:endParaRPr lang="en-US" sz="1000" dirty="0" smtClean="0">
              <a:cs typeface="Chalkduster"/>
            </a:endParaRPr>
          </a:p>
          <a:p>
            <a:pPr lvl="2">
              <a:buNone/>
            </a:pPr>
            <a:endParaRPr lang="en-US" sz="1000" dirty="0" smtClean="0"/>
          </a:p>
          <a:p>
            <a:pPr lvl="2">
              <a:buNone/>
            </a:pPr>
            <a:endParaRPr lang="en-US" sz="1000" dirty="0" smtClean="0"/>
          </a:p>
          <a:p>
            <a:pPr lvl="1">
              <a:buFont typeface="Wingdings" charset="2"/>
              <a:buChar char="Ø"/>
            </a:pPr>
            <a:r>
              <a:rPr lang="en-US" sz="1400" i="1" dirty="0" smtClean="0">
                <a:hlinkClick r:id="rId4"/>
              </a:rPr>
              <a:t>Pendergast Elementary School District</a:t>
            </a:r>
            <a:r>
              <a:rPr lang="en-US" sz="1400" dirty="0" smtClean="0"/>
              <a:t> </a:t>
            </a:r>
          </a:p>
          <a:p>
            <a:pPr lvl="2">
              <a:buNone/>
            </a:pPr>
            <a:r>
              <a:rPr lang="en-US" sz="1081" dirty="0" smtClean="0">
                <a:cs typeface="Chalkduster"/>
                <a:hlinkClick r:id="rId4"/>
              </a:rPr>
              <a:t>http://www.pesd92.org/educationalservices/pupilservices/psonlinetraining/smartboard/smartboard.html</a:t>
            </a:r>
            <a:endParaRPr lang="en-US" sz="1081" dirty="0" smtClean="0">
              <a:cs typeface="Chalkduster"/>
            </a:endParaRPr>
          </a:p>
          <a:p>
            <a:pPr lvl="2">
              <a:buNone/>
            </a:pPr>
            <a:endParaRPr lang="en-US" sz="1000" dirty="0" smtClean="0"/>
          </a:p>
          <a:p>
            <a:pPr lvl="1">
              <a:buNone/>
            </a:pPr>
            <a:endParaRPr lang="en-US" sz="1400" dirty="0" smtClean="0"/>
          </a:p>
          <a:p>
            <a:pPr lvl="1">
              <a:buFont typeface="Wingdings" charset="2"/>
              <a:buChar char="Ø"/>
            </a:pPr>
            <a:r>
              <a:rPr lang="en-US" sz="1400" i="1" dirty="0" smtClean="0">
                <a:hlinkClick r:id="rId5" invalidUrl="http://"/>
              </a:rPr>
              <a:t>Jumping Into The World of Interactive Whiteboards</a:t>
            </a:r>
            <a:endParaRPr lang="en-US" sz="1400" i="1" dirty="0" smtClean="0"/>
          </a:p>
          <a:p>
            <a:pPr lvl="2">
              <a:buNone/>
            </a:pPr>
            <a:r>
              <a:rPr lang="en-US" sz="1081" dirty="0" smtClean="0">
                <a:cs typeface="Chalkduster"/>
                <a:hlinkClick r:id="rId6"/>
              </a:rPr>
              <a:t>https://docs.google.com/Doc?id=dgrrj32k_396dj2zqpcq&amp;hl=en</a:t>
            </a:r>
            <a:endParaRPr lang="en-US" sz="1081" dirty="0" smtClean="0">
              <a:cs typeface="Chalkduster"/>
            </a:endParaRPr>
          </a:p>
          <a:p>
            <a:pPr lvl="2">
              <a:buNone/>
            </a:pPr>
            <a:endParaRPr lang="en-US" sz="681" dirty="0" smtClean="0"/>
          </a:p>
          <a:p>
            <a:pPr lvl="1">
              <a:buNone/>
            </a:pPr>
            <a:endParaRPr lang="en-US" sz="1400" dirty="0" smtClean="0"/>
          </a:p>
          <a:p>
            <a:pPr lvl="1">
              <a:buFont typeface="Wingdings" charset="2"/>
              <a:buChar char="Ø"/>
            </a:pPr>
            <a:r>
              <a:rPr lang="en-US" sz="1400" i="1" dirty="0" smtClean="0"/>
              <a:t>Andy Ramos’s </a:t>
            </a:r>
            <a:r>
              <a:rPr lang="en-US" sz="1400" i="1" dirty="0" smtClean="0">
                <a:hlinkClick r:id="rId7"/>
              </a:rPr>
              <a:t>SMART Board Basics Class</a:t>
            </a:r>
            <a:endParaRPr lang="en-US" sz="1400" i="1" dirty="0" smtClean="0"/>
          </a:p>
          <a:p>
            <a:pPr lvl="2">
              <a:buNone/>
            </a:pPr>
            <a:r>
              <a:rPr lang="en-US" sz="1081" dirty="0" smtClean="0"/>
              <a:t> </a:t>
            </a:r>
            <a:r>
              <a:rPr lang="en-US" sz="1081" dirty="0" smtClean="0">
                <a:cs typeface="Chalkduster"/>
                <a:hlinkClick r:id="rId7"/>
              </a:rPr>
              <a:t>http://mustech.pbworks.com</a:t>
            </a:r>
            <a:endParaRPr lang="en-US" sz="1081" dirty="0" smtClean="0">
              <a:cs typeface="Chalkduster"/>
            </a:endParaRPr>
          </a:p>
          <a:p>
            <a:pPr lvl="2">
              <a:buNone/>
            </a:pPr>
            <a:endParaRPr lang="en-US" sz="1000" dirty="0" smtClean="0"/>
          </a:p>
          <a:p>
            <a:pPr lvl="1">
              <a:buNone/>
            </a:pPr>
            <a:endParaRPr lang="en-US" sz="1400" dirty="0" smtClean="0"/>
          </a:p>
          <a:p>
            <a:pPr lvl="1">
              <a:buFont typeface="Wingdings" charset="2"/>
              <a:buChar char="Ø"/>
            </a:pPr>
            <a:r>
              <a:rPr lang="en-US" sz="1400" i="1" dirty="0" smtClean="0">
                <a:hlinkClick r:id="rId8"/>
              </a:rPr>
              <a:t>SMART Basics</a:t>
            </a:r>
            <a:r>
              <a:rPr lang="en-US" sz="1400" dirty="0" smtClean="0"/>
              <a:t> Tab at </a:t>
            </a:r>
            <a:r>
              <a:rPr lang="en-US" sz="1400" i="1" dirty="0" smtClean="0">
                <a:hlinkClick r:id="rId9"/>
              </a:rPr>
              <a:t>SMART Teachers</a:t>
            </a:r>
            <a:endParaRPr lang="en-US" sz="1400" i="1" dirty="0" smtClean="0"/>
          </a:p>
          <a:p>
            <a:pPr lvl="2">
              <a:buNone/>
            </a:pPr>
            <a:r>
              <a:rPr lang="en-US" sz="1100" dirty="0" smtClean="0">
                <a:cs typeface="Chalkduster"/>
                <a:hlinkClick r:id="rId8"/>
              </a:rPr>
              <a:t>http://smart-teachers.wikispaces.com/-+SMART+Basics+-</a:t>
            </a:r>
            <a:endParaRPr lang="en-US" sz="1100" dirty="0" smtClean="0">
              <a:cs typeface="Chalkduster"/>
            </a:endParaRPr>
          </a:p>
          <a:p>
            <a:pPr lvl="2">
              <a:buNone/>
            </a:pPr>
            <a:endParaRPr lang="en-US" sz="1081" dirty="0" smtClean="0"/>
          </a:p>
          <a:p>
            <a:pPr lvl="1">
              <a:buNone/>
            </a:pPr>
            <a:endParaRPr lang="en-US" sz="1400" dirty="0" smtClean="0"/>
          </a:p>
          <a:p>
            <a:pPr lvl="1">
              <a:buFont typeface="Wingdings" charset="2"/>
              <a:buChar char="Ø"/>
            </a:pPr>
            <a:r>
              <a:rPr lang="en-US" sz="1400" i="1" dirty="0" smtClean="0"/>
              <a:t>Amy </a:t>
            </a:r>
            <a:r>
              <a:rPr lang="en-US" sz="1400" i="1" dirty="0" err="1" smtClean="0"/>
              <a:t>Burns’s</a:t>
            </a:r>
            <a:r>
              <a:rPr lang="en-US" sz="1400" dirty="0" smtClean="0"/>
              <a:t> </a:t>
            </a:r>
            <a:r>
              <a:rPr lang="en-US" sz="1400" i="1" dirty="0" smtClean="0">
                <a:hlinkClick r:id="rId10"/>
              </a:rPr>
              <a:t>SMART Board Sessions</a:t>
            </a:r>
            <a:endParaRPr lang="en-US" sz="1176" dirty="0" smtClean="0">
              <a:cs typeface="Chalkduster"/>
            </a:endParaRPr>
          </a:p>
          <a:p>
            <a:pPr lvl="2">
              <a:buClr>
                <a:schemeClr val="tx1"/>
              </a:buClr>
              <a:buNone/>
            </a:pPr>
            <a:r>
              <a:rPr lang="en-US" sz="1081" dirty="0" smtClean="0">
                <a:cs typeface="Chalkduster"/>
                <a:hlinkClick r:id="rId10"/>
              </a:rPr>
              <a:t>http://www.amymburns.com</a:t>
            </a:r>
            <a:endParaRPr lang="en-US" sz="1081" dirty="0" smtClean="0">
              <a:cs typeface="Chalkduster"/>
            </a:endParaRPr>
          </a:p>
          <a:p>
            <a:pPr>
              <a:buClr>
                <a:schemeClr val="tx1"/>
              </a:buClr>
            </a:pPr>
            <a:endParaRPr lang="en-US" sz="1600" dirty="0" smtClean="0">
              <a:latin typeface="Chalkduster"/>
              <a:cs typeface="Chalkduster"/>
            </a:endParaRPr>
          </a:p>
          <a:p>
            <a:pPr lvl="1">
              <a:buClr>
                <a:schemeClr val="tx1"/>
              </a:buClr>
              <a:buNone/>
            </a:pPr>
            <a:endParaRPr lang="en-US" sz="1200" dirty="0" smtClean="0">
              <a:latin typeface="Chalkduster"/>
              <a:cs typeface="Chalkduster"/>
            </a:endParaRPr>
          </a:p>
          <a:p>
            <a:pPr lvl="1">
              <a:buClr>
                <a:schemeClr val="tx1"/>
              </a:buClr>
              <a:buNone/>
            </a:pPr>
            <a:endParaRPr lang="en-US" sz="1200" dirty="0" smtClean="0">
              <a:latin typeface="Chalkduster"/>
              <a:cs typeface="Chalkduster"/>
            </a:endParaRPr>
          </a:p>
          <a:p>
            <a:pPr>
              <a:buClr>
                <a:schemeClr val="tx1"/>
              </a:buClr>
              <a:buNone/>
            </a:pPr>
            <a:endParaRPr lang="en-US" sz="1600" dirty="0" smtClean="0">
              <a:latin typeface="Chalkduster"/>
              <a:cs typeface="Chalkduster"/>
            </a:endParaRPr>
          </a:p>
          <a:p>
            <a:pPr>
              <a:buClr>
                <a:schemeClr val="tx1"/>
              </a:buClr>
              <a:buNone/>
            </a:pPr>
            <a:r>
              <a:rPr lang="en-US" sz="1600" dirty="0" smtClean="0">
                <a:latin typeface="Chalkduster"/>
                <a:cs typeface="Chalkduster"/>
              </a:rPr>
              <a:t> </a:t>
            </a:r>
          </a:p>
          <a:p>
            <a:pPr lvl="1">
              <a:buNone/>
            </a:pPr>
            <a:endParaRPr lang="en-US" sz="1200" dirty="0" smtClean="0">
              <a:latin typeface="Chalkduster"/>
              <a:cs typeface="Chalkduster"/>
            </a:endParaRPr>
          </a:p>
          <a:p>
            <a:pPr lvl="1">
              <a:buNone/>
            </a:pPr>
            <a:endParaRPr lang="en-US" sz="1200" dirty="0" smtClean="0">
              <a:latin typeface="Chalkduster"/>
              <a:cs typeface="Chalkduster"/>
            </a:endParaRPr>
          </a:p>
          <a:p>
            <a:pPr>
              <a:buNone/>
            </a:pPr>
            <a:endParaRPr lang="en-US" sz="1800" dirty="0">
              <a:latin typeface="Chalkduster"/>
              <a:cs typeface="Chalkduste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17001"/>
            <a:ext cx="8229600" cy="6048454"/>
          </a:xfrm>
        </p:spPr>
        <p:txBody>
          <a:bodyPr>
            <a:normAutofit/>
          </a:bodyPr>
          <a:lstStyle/>
          <a:p>
            <a:pPr>
              <a:buNone/>
            </a:pPr>
            <a:r>
              <a:rPr lang="en-US" sz="1800" dirty="0" smtClean="0"/>
              <a:t>There are other brands of </a:t>
            </a:r>
            <a:r>
              <a:rPr lang="en-US" sz="1800" dirty="0" smtClean="0">
                <a:hlinkClick r:id="rId2"/>
              </a:rPr>
              <a:t>interactive whiteboards (</a:t>
            </a:r>
            <a:r>
              <a:rPr lang="en-US" sz="1800" dirty="0" err="1" smtClean="0">
                <a:hlinkClick r:id="rId2"/>
              </a:rPr>
              <a:t>IWB’s</a:t>
            </a:r>
            <a:r>
              <a:rPr lang="en-US" sz="1800" dirty="0" smtClean="0"/>
              <a:t>. . .</a:t>
            </a:r>
          </a:p>
          <a:p>
            <a:pPr>
              <a:buNone/>
            </a:pPr>
            <a:endParaRPr lang="en-US" sz="1800" dirty="0" smtClean="0"/>
          </a:p>
          <a:p>
            <a:pPr lvl="1">
              <a:buFont typeface="Wingdings" charset="2"/>
              <a:buChar char="Ø"/>
            </a:pPr>
            <a:r>
              <a:rPr lang="en-US" sz="1400" i="1" dirty="0" smtClean="0">
                <a:hlinkClick r:id="rId3"/>
              </a:rPr>
              <a:t>Promethean Board, Activeinspire</a:t>
            </a:r>
            <a:r>
              <a:rPr lang="en-US" sz="1400" i="1" dirty="0" smtClean="0"/>
              <a:t> </a:t>
            </a:r>
            <a:r>
              <a:rPr lang="en-US" sz="1400" dirty="0" smtClean="0"/>
              <a:t>software</a:t>
            </a:r>
            <a:r>
              <a:rPr lang="en-US" sz="1400" i="1" dirty="0" smtClean="0"/>
              <a:t>, and </a:t>
            </a:r>
            <a:r>
              <a:rPr lang="en-US" sz="1400" i="1" dirty="0" smtClean="0">
                <a:hlinkClick r:id="rId3"/>
              </a:rPr>
              <a:t>Promethean Planet</a:t>
            </a:r>
            <a:endParaRPr lang="en-US" sz="1400" dirty="0" smtClean="0">
              <a:cs typeface="Chalkduster"/>
            </a:endParaRPr>
          </a:p>
          <a:p>
            <a:pPr lvl="2">
              <a:buClr>
                <a:schemeClr val="tx1"/>
              </a:buClr>
              <a:buNone/>
            </a:pPr>
            <a:r>
              <a:rPr lang="en-US" sz="1000" dirty="0" smtClean="0">
                <a:cs typeface="Chalkduster"/>
                <a:hlinkClick r:id="rId3"/>
              </a:rPr>
              <a:t>http://www.prometheanplanet.com/en</a:t>
            </a:r>
            <a:endParaRPr lang="en-US" sz="1000" dirty="0" smtClean="0">
              <a:cs typeface="Chalkduster"/>
            </a:endParaRPr>
          </a:p>
          <a:p>
            <a:pPr lvl="2">
              <a:buClr>
                <a:schemeClr val="tx1"/>
              </a:buClr>
              <a:buNone/>
            </a:pPr>
            <a:r>
              <a:rPr lang="en-US" sz="1000" dirty="0" smtClean="0">
                <a:cs typeface="Chalkduster"/>
                <a:hlinkClick r:id="rId4"/>
              </a:rPr>
              <a:t>http://www.prometheanworld.com/server.php?show=nav.16874</a:t>
            </a:r>
            <a:endParaRPr lang="en-US" sz="1000" dirty="0" smtClean="0">
              <a:cs typeface="Chalkduster"/>
            </a:endParaRPr>
          </a:p>
          <a:p>
            <a:pPr lvl="2">
              <a:buNone/>
            </a:pPr>
            <a:r>
              <a:rPr lang="en-US" sz="1000" dirty="0" smtClean="0"/>
              <a:t> </a:t>
            </a:r>
            <a:r>
              <a:rPr lang="en-US" sz="1000" dirty="0" smtClean="0">
                <a:cs typeface="Chalkduster"/>
                <a:hlinkClick r:id="rId4"/>
              </a:rPr>
              <a:t>http://www.prometheanworld.com/server.php?show=nav.16874</a:t>
            </a:r>
            <a:endParaRPr lang="en-US" sz="1000" dirty="0" smtClean="0">
              <a:cs typeface="Chalkduster"/>
            </a:endParaRPr>
          </a:p>
          <a:p>
            <a:pPr lvl="1">
              <a:buNone/>
            </a:pPr>
            <a:endParaRPr lang="en-US" sz="1400" dirty="0" smtClean="0"/>
          </a:p>
          <a:p>
            <a:pPr lvl="1">
              <a:buFont typeface="Wingdings" charset="2"/>
              <a:buChar char="Ø"/>
            </a:pPr>
            <a:r>
              <a:rPr lang="en-US" sz="1400" i="1" dirty="0" smtClean="0">
                <a:hlinkClick r:id="rId5"/>
              </a:rPr>
              <a:t>Mimio Pad</a:t>
            </a:r>
            <a:r>
              <a:rPr lang="en-US" sz="1400" i="1" dirty="0" smtClean="0"/>
              <a:t> </a:t>
            </a:r>
            <a:r>
              <a:rPr lang="en-US" sz="1400" dirty="0" smtClean="0"/>
              <a:t>and </a:t>
            </a:r>
            <a:r>
              <a:rPr lang="en-US" sz="1400" i="1" dirty="0" err="1" smtClean="0">
                <a:hlinkClick r:id="rId6"/>
              </a:rPr>
              <a:t>Mimio</a:t>
            </a:r>
            <a:r>
              <a:rPr lang="en-US" sz="1400" i="1" dirty="0" smtClean="0">
                <a:hlinkClick r:id="rId6"/>
              </a:rPr>
              <a:t> Connect </a:t>
            </a:r>
            <a:endParaRPr lang="en-US" sz="1400" dirty="0" smtClean="0"/>
          </a:p>
          <a:p>
            <a:pPr lvl="2">
              <a:buNone/>
            </a:pPr>
            <a:r>
              <a:rPr lang="en-US" sz="1000" dirty="0" smtClean="0">
                <a:cs typeface="Chalkduster"/>
                <a:hlinkClick r:id="rId7"/>
              </a:rPr>
              <a:t>http://www.mimio.dymo.com/index.asp</a:t>
            </a:r>
            <a:r>
              <a:rPr lang="en-US" sz="1000" dirty="0" smtClean="0">
                <a:cs typeface="Chalkduster"/>
              </a:rPr>
              <a:t>?</a:t>
            </a:r>
          </a:p>
          <a:p>
            <a:pPr lvl="2">
              <a:buNone/>
            </a:pPr>
            <a:r>
              <a:rPr lang="en-US" sz="1000" dirty="0" smtClean="0">
                <a:cs typeface="Chalkduster"/>
                <a:hlinkClick r:id="rId6"/>
              </a:rPr>
              <a:t>http://www.mimeoconnect.com</a:t>
            </a:r>
            <a:endParaRPr lang="en-US" sz="1000" dirty="0" smtClean="0">
              <a:cs typeface="Chalkduster"/>
            </a:endParaRPr>
          </a:p>
          <a:p>
            <a:pPr lvl="2">
              <a:buNone/>
            </a:pPr>
            <a:endParaRPr lang="en-US" sz="1000" dirty="0" smtClean="0"/>
          </a:p>
          <a:p>
            <a:pPr>
              <a:buNone/>
            </a:pPr>
            <a:r>
              <a:rPr lang="en-US" sz="1800" dirty="0" smtClean="0"/>
              <a:t>Chad Criswell offers some tips on </a:t>
            </a:r>
            <a:r>
              <a:rPr lang="en-US" sz="1800" i="1" dirty="0" smtClean="0">
                <a:hlinkClick r:id="rId8"/>
              </a:rPr>
              <a:t>Buying an Interactive Whiteboard</a:t>
            </a:r>
            <a:r>
              <a:rPr lang="en-US" sz="1800" dirty="0" smtClean="0"/>
              <a:t> at his web site</a:t>
            </a:r>
          </a:p>
          <a:p>
            <a:pPr>
              <a:buNone/>
            </a:pPr>
            <a:r>
              <a:rPr lang="en-US" sz="1800" i="1" dirty="0" smtClean="0">
                <a:hlinkClick r:id="rId9"/>
              </a:rPr>
              <a:t>MusicEd Magic.com</a:t>
            </a:r>
            <a:r>
              <a:rPr lang="en-US" sz="1800" dirty="0" smtClean="0"/>
              <a:t>. </a:t>
            </a:r>
          </a:p>
          <a:p>
            <a:pPr>
              <a:buNone/>
            </a:pPr>
            <a:r>
              <a:rPr lang="en-US" sz="1000" dirty="0" smtClean="0">
                <a:cs typeface="Chalkduster"/>
                <a:hlinkClick r:id="rId8"/>
              </a:rPr>
              <a:t>http://www.musicedmagic.com/computers/how-to-buy-an-interactive-whiteboard</a:t>
            </a:r>
            <a:endParaRPr lang="en-US" sz="1000" dirty="0" smtClean="0">
              <a:cs typeface="Chalkduster"/>
            </a:endParaRPr>
          </a:p>
          <a:p>
            <a:pPr>
              <a:buNone/>
            </a:pPr>
            <a:endParaRPr lang="en-US" sz="1176" dirty="0" smtClean="0"/>
          </a:p>
          <a:p>
            <a:pPr>
              <a:buNone/>
            </a:pPr>
            <a:r>
              <a:rPr lang="en-US" sz="1800" dirty="0" smtClean="0"/>
              <a:t>There are also virtual interactive whiteboards like:</a:t>
            </a:r>
            <a:r>
              <a:rPr lang="en-US" sz="1800" i="1" dirty="0" smtClean="0"/>
              <a:t> </a:t>
            </a:r>
            <a:r>
              <a:rPr lang="en-US" sz="1800" i="1" dirty="0" smtClean="0">
                <a:hlinkClick r:id="rId10"/>
              </a:rPr>
              <a:t>Dabbleboard</a:t>
            </a:r>
            <a:endParaRPr lang="en-US" sz="1800" dirty="0" smtClean="0"/>
          </a:p>
          <a:p>
            <a:pPr>
              <a:buNone/>
            </a:pPr>
            <a:r>
              <a:rPr lang="en-US" sz="1000" dirty="0" smtClean="0">
                <a:cs typeface="Chalkduster"/>
                <a:hlinkClick r:id="rId10"/>
              </a:rPr>
              <a:t>http://dabbleboard.com</a:t>
            </a:r>
            <a:endParaRPr lang="en-US" sz="10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800" dirty="0" smtClean="0">
              <a:cs typeface="Chalkduster"/>
            </a:endParaRPr>
          </a:p>
          <a:p>
            <a:pPr>
              <a:buNone/>
            </a:pPr>
            <a:endParaRPr lang="en-US" sz="1800" dirty="0" smtClean="0">
              <a:cs typeface="Chalkduster"/>
            </a:endParaRPr>
          </a:p>
          <a:p>
            <a:pPr lvl="1">
              <a:buFont typeface="Wingdings" charset="2"/>
              <a:buChar char="Ø"/>
            </a:pPr>
            <a:endParaRPr lang="en-US" sz="1200" dirty="0" smtClean="0">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a:latin typeface="Chalkduster"/>
              <a:cs typeface="Chalkduster"/>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5432"/>
            <a:ext cx="8229600" cy="6412568"/>
          </a:xfrm>
        </p:spPr>
        <p:txBody>
          <a:bodyPr>
            <a:normAutofit fontScale="92500" lnSpcReduction="10000"/>
          </a:bodyPr>
          <a:lstStyle/>
          <a:p>
            <a:pPr>
              <a:buNone/>
            </a:pPr>
            <a:r>
              <a:rPr lang="en-US" sz="1946" dirty="0" smtClean="0"/>
              <a:t>And then, there’s the </a:t>
            </a:r>
            <a:r>
              <a:rPr lang="en-US" sz="1946" i="1" dirty="0" smtClean="0">
                <a:hlinkClick r:id="rId3"/>
              </a:rPr>
              <a:t>Wiimote whiteboard</a:t>
            </a:r>
            <a:r>
              <a:rPr lang="en-US" sz="1946" dirty="0" smtClean="0"/>
              <a:t>:</a:t>
            </a:r>
          </a:p>
          <a:p>
            <a:pPr>
              <a:buNone/>
            </a:pPr>
            <a:r>
              <a:rPr lang="en-US" sz="1000" dirty="0" smtClean="0">
                <a:cs typeface="Chalkduster"/>
                <a:hlinkClick r:id="rId3"/>
              </a:rPr>
              <a:t>http://www.ted.com/talks/lang/eng/johnny_lee_demos_wii_remote_hacks.html</a:t>
            </a:r>
            <a:endParaRPr lang="en-US" sz="1000" dirty="0" smtClean="0">
              <a:cs typeface="Chalkduster"/>
            </a:endParaRPr>
          </a:p>
          <a:p>
            <a:pPr>
              <a:buNone/>
            </a:pPr>
            <a:endParaRPr lang="en-US" sz="1946" dirty="0" smtClean="0">
              <a:cs typeface="Chalkduster"/>
            </a:endParaRPr>
          </a:p>
          <a:p>
            <a:pPr>
              <a:buNone/>
            </a:pPr>
            <a:endParaRPr lang="en-US" sz="1000" dirty="0" smtClean="0">
              <a:cs typeface="Chalkduster"/>
            </a:endParaRPr>
          </a:p>
          <a:p>
            <a:pPr>
              <a:buNone/>
            </a:pPr>
            <a:endParaRPr lang="en-US" sz="1946" dirty="0" smtClean="0"/>
          </a:p>
          <a:p>
            <a:pPr>
              <a:buNone/>
            </a:pPr>
            <a:endParaRPr lang="en-US" sz="1946" dirty="0" smtClean="0"/>
          </a:p>
          <a:p>
            <a:pPr>
              <a:buNone/>
            </a:pPr>
            <a:endParaRPr lang="en-US" sz="1946" dirty="0" smtClean="0"/>
          </a:p>
          <a:p>
            <a:pPr>
              <a:buNone/>
            </a:pPr>
            <a:endParaRPr lang="en-US" sz="1946" dirty="0" smtClean="0"/>
          </a:p>
          <a:p>
            <a:pPr>
              <a:buNone/>
            </a:pPr>
            <a:endParaRPr lang="en-US" sz="1946" dirty="0" smtClean="0"/>
          </a:p>
          <a:p>
            <a:pPr>
              <a:buNone/>
            </a:pPr>
            <a:endParaRPr lang="en-US" sz="1946" dirty="0" smtClean="0"/>
          </a:p>
          <a:p>
            <a:pPr>
              <a:buNone/>
            </a:pPr>
            <a:endParaRPr lang="en-US" sz="1946" dirty="0" smtClean="0"/>
          </a:p>
          <a:p>
            <a:pPr>
              <a:buNone/>
            </a:pPr>
            <a:r>
              <a:rPr lang="en-US" sz="1946" dirty="0" smtClean="0"/>
              <a:t>The </a:t>
            </a:r>
            <a:r>
              <a:rPr lang="en-US" sz="1946" i="1" dirty="0" smtClean="0">
                <a:hlinkClick r:id="rId3"/>
              </a:rPr>
              <a:t>Wiimote whiteboard</a:t>
            </a:r>
            <a:r>
              <a:rPr lang="en-US" sz="1946" dirty="0" smtClean="0"/>
              <a:t> works with </a:t>
            </a:r>
            <a:r>
              <a:rPr lang="en-US" sz="1946" dirty="0" smtClean="0">
                <a:hlinkClick r:id="rId4"/>
              </a:rPr>
              <a:t>infrared technology</a:t>
            </a:r>
            <a:r>
              <a:rPr lang="en-US" sz="1946" dirty="0" smtClean="0"/>
              <a:t> . . . And you can make </a:t>
            </a:r>
          </a:p>
          <a:p>
            <a:pPr>
              <a:buNone/>
            </a:pPr>
            <a:r>
              <a:rPr lang="en-US" sz="1946" dirty="0" smtClean="0"/>
              <a:t>one with a </a:t>
            </a:r>
            <a:r>
              <a:rPr lang="en-US" sz="1946" i="1" dirty="0" smtClean="0">
                <a:hlinkClick r:id="rId4"/>
              </a:rPr>
              <a:t>Wiimote</a:t>
            </a:r>
            <a:r>
              <a:rPr lang="en-US" sz="1946" dirty="0" smtClean="0"/>
              <a:t> or inexpensively with the following easily obtained, and </a:t>
            </a:r>
          </a:p>
          <a:p>
            <a:pPr>
              <a:buNone/>
            </a:pPr>
            <a:r>
              <a:rPr lang="en-US" sz="1946" dirty="0" smtClean="0"/>
              <a:t>cheap tools:</a:t>
            </a:r>
          </a:p>
          <a:p>
            <a:pPr>
              <a:buFont typeface="+mj-lt"/>
              <a:buAutoNum type="arabicPeriod"/>
            </a:pPr>
            <a:endParaRPr lang="en-US" sz="1400" dirty="0" smtClean="0"/>
          </a:p>
          <a:p>
            <a:pPr marL="800100" lvl="1" indent="-342900">
              <a:buFont typeface="+mj-lt"/>
              <a:buAutoNum type="arabicPeriod"/>
            </a:pPr>
            <a:r>
              <a:rPr lang="en-US" sz="1400" dirty="0" smtClean="0"/>
              <a:t>any white surface</a:t>
            </a:r>
          </a:p>
          <a:p>
            <a:pPr marL="800100" lvl="1" indent="-342900">
              <a:buFont typeface="+mj-lt"/>
              <a:buAutoNum type="arabicPeriod"/>
            </a:pPr>
            <a:r>
              <a:rPr lang="en-US" sz="1514" dirty="0" smtClean="0"/>
              <a:t>an </a:t>
            </a:r>
            <a:r>
              <a:rPr lang="en-US" sz="1514" dirty="0" smtClean="0">
                <a:hlinkClick r:id="rId5"/>
              </a:rPr>
              <a:t>infrared pen</a:t>
            </a:r>
            <a:endParaRPr lang="en-US" sz="1514" dirty="0" smtClean="0"/>
          </a:p>
          <a:p>
            <a:pPr lvl="2">
              <a:buNone/>
            </a:pPr>
            <a:r>
              <a:rPr lang="en-US" sz="1081" dirty="0" smtClean="0">
                <a:cs typeface="Chalkduster"/>
                <a:hlinkClick r:id="rId5"/>
              </a:rPr>
              <a:t>http://irpensonline.com</a:t>
            </a:r>
            <a:endParaRPr lang="en-US" sz="1290" dirty="0" smtClean="0"/>
          </a:p>
          <a:p>
            <a:pPr marL="800100" lvl="1" indent="-342900">
              <a:buFont typeface="+mj-lt"/>
              <a:buAutoNum type="arabicPeriod"/>
            </a:pPr>
            <a:r>
              <a:rPr lang="en-US" sz="1514" dirty="0" smtClean="0">
                <a:hlinkClick r:id="rId6"/>
              </a:rPr>
              <a:t>Bluetooth</a:t>
            </a:r>
            <a:r>
              <a:rPr lang="en-US" sz="1514" dirty="0" smtClean="0"/>
              <a:t> configured computer </a:t>
            </a:r>
          </a:p>
          <a:p>
            <a:pPr marL="800100" lvl="1" indent="-342900">
              <a:buFont typeface="+mj-lt"/>
              <a:buAutoNum type="arabicPeriod"/>
            </a:pPr>
            <a:r>
              <a:rPr lang="en-US" sz="1514" dirty="0" smtClean="0">
                <a:hlinkClick r:id="rId7"/>
              </a:rPr>
              <a:t>S</a:t>
            </a:r>
            <a:r>
              <a:rPr lang="en-US" sz="1514" i="1" dirty="0" smtClean="0">
                <a:hlinkClick r:id="rId7"/>
              </a:rPr>
              <a:t>moothboard</a:t>
            </a:r>
            <a:r>
              <a:rPr lang="en-US" sz="1514" dirty="0" smtClean="0"/>
              <a:t> software (free download)</a:t>
            </a:r>
          </a:p>
          <a:p>
            <a:pPr lvl="2">
              <a:buNone/>
            </a:pPr>
            <a:r>
              <a:rPr lang="en-US" sz="1100" dirty="0" smtClean="0">
                <a:cs typeface="Chalkduster"/>
                <a:hlinkClick r:id="rId7"/>
              </a:rPr>
              <a:t>http://www.smoothboard.net</a:t>
            </a:r>
            <a:endParaRPr lang="en-US" sz="1100" dirty="0" smtClean="0">
              <a:cs typeface="Chalkduster"/>
            </a:endParaRPr>
          </a:p>
          <a:p>
            <a:pPr lvl="2">
              <a:buFont typeface="+mj-lt"/>
              <a:buAutoNum type="arabicPeriod"/>
            </a:pPr>
            <a:endParaRPr lang="en-US" sz="1081" dirty="0" smtClean="0"/>
          </a:p>
          <a:p>
            <a:pPr marL="342900" lvl="1" indent="-342900">
              <a:buNone/>
            </a:pPr>
            <a:r>
              <a:rPr lang="en-US" sz="1946" dirty="0" smtClean="0"/>
              <a:t>The software enables you to use an </a:t>
            </a:r>
            <a:r>
              <a:rPr lang="en-US" sz="1946" dirty="0" smtClean="0">
                <a:hlinkClick r:id="rId5"/>
              </a:rPr>
              <a:t>infrared pen</a:t>
            </a:r>
            <a:r>
              <a:rPr lang="en-US" sz="1946" dirty="0" smtClean="0"/>
              <a:t> the same as a mouse with a </a:t>
            </a:r>
          </a:p>
          <a:p>
            <a:pPr marL="342900" lvl="1" indent="-342900">
              <a:buNone/>
            </a:pPr>
            <a:r>
              <a:rPr lang="en-US" sz="1946" dirty="0" smtClean="0"/>
              <a:t>projected image on any white surface. </a:t>
            </a:r>
          </a:p>
          <a:p>
            <a:pPr>
              <a:buNone/>
            </a:pPr>
            <a:endParaRPr lang="en-US" sz="1000" dirty="0" smtClean="0">
              <a:cs typeface="Chalkduster"/>
              <a:hlinkClick r:id="rId3"/>
            </a:endParaRPr>
          </a:p>
          <a:p>
            <a:pPr>
              <a:buNone/>
            </a:pPr>
            <a:endParaRPr lang="en-US" sz="1000" dirty="0" smtClean="0">
              <a:cs typeface="Chalkduster"/>
              <a:hlinkClick r:id="rId3"/>
            </a:endParaRPr>
          </a:p>
          <a:p>
            <a:pPr>
              <a:buNone/>
            </a:pPr>
            <a:endParaRPr lang="en-US" sz="1000" dirty="0" smtClean="0">
              <a:cs typeface="Chalkduster"/>
              <a:hlinkClick r:id="rId3"/>
            </a:endParaRPr>
          </a:p>
          <a:p>
            <a:pPr>
              <a:buNone/>
            </a:pPr>
            <a:endParaRPr lang="en-US" sz="1000" dirty="0" smtClean="0">
              <a:cs typeface="Chalkduster"/>
              <a:hlinkClick r:id="rId3"/>
            </a:endParaRPr>
          </a:p>
          <a:p>
            <a:pPr>
              <a:buNone/>
            </a:pPr>
            <a:endParaRPr lang="en-US" sz="1000" dirty="0" smtClean="0">
              <a:cs typeface="Chalkduster"/>
              <a:hlinkClick r:id="rId3"/>
            </a:endParaRPr>
          </a:p>
          <a:p>
            <a:pPr>
              <a:buNone/>
            </a:pPr>
            <a:endParaRPr lang="en-US" sz="1000" dirty="0" smtClean="0">
              <a:cs typeface="Chalkduster"/>
              <a:hlinkClick r:id="rId3"/>
            </a:endParaRPr>
          </a:p>
          <a:p>
            <a:pPr>
              <a:buNone/>
            </a:pPr>
            <a:endParaRPr lang="en-US" sz="1000" dirty="0" smtClean="0">
              <a:cs typeface="Chalkduster"/>
              <a:hlinkClick r:id="rId3"/>
            </a:endParaRPr>
          </a:p>
          <a:p>
            <a:pPr>
              <a:buNone/>
            </a:pPr>
            <a:endParaRPr lang="en-US" sz="1600" dirty="0" smtClean="0">
              <a:cs typeface="Chalkduster"/>
              <a:hlinkClick r:id="rId3"/>
            </a:endParaRPr>
          </a:p>
          <a:p>
            <a:pPr lvl="1">
              <a:buNone/>
            </a:pPr>
            <a:endParaRPr lang="en-US" sz="1297" dirty="0" smtClean="0">
              <a:cs typeface="Chalkduster"/>
            </a:endParaRPr>
          </a:p>
          <a:p>
            <a:pPr lvl="1">
              <a:buNone/>
            </a:pPr>
            <a:endParaRPr lang="en-US" sz="1946" dirty="0" smtClean="0">
              <a:cs typeface="Chalkduster"/>
            </a:endParaRPr>
          </a:p>
          <a:p>
            <a:pPr>
              <a:buNone/>
            </a:pPr>
            <a:endParaRPr lang="en-US" sz="12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a:latin typeface="Chalkduster"/>
              <a:cs typeface="Chalkduster"/>
            </a:endParaRPr>
          </a:p>
          <a:p>
            <a:pPr>
              <a:buNone/>
            </a:pPr>
            <a:endParaRPr lang="en-US" sz="1800" dirty="0" smtClean="0">
              <a:latin typeface="Chalkduster"/>
              <a:cs typeface="Chalkduster"/>
            </a:endParaRPr>
          </a:p>
          <a:p>
            <a:pPr>
              <a:buNone/>
            </a:pPr>
            <a:endParaRPr lang="en-US" dirty="0"/>
          </a:p>
        </p:txBody>
      </p:sp>
      <p:pic>
        <p:nvPicPr>
          <p:cNvPr id="4" name="JohnnyLee_2008.mp4">
            <a:hlinkClick r:id="" action="ppaction://media"/>
          </p:cNvPr>
          <p:cNvPicPr/>
          <p:nvPr>
            <a:videoFile r:link="rId1"/>
          </p:nvPr>
        </p:nvPicPr>
        <p:blipFill>
          <a:blip r:embed="rId8"/>
          <a:stretch>
            <a:fillRect/>
          </a:stretch>
        </p:blipFill>
        <p:spPr>
          <a:xfrm>
            <a:off x="2243109" y="1086793"/>
            <a:ext cx="4158458" cy="2310255"/>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9179"/>
            <a:ext cx="8229600" cy="5993999"/>
          </a:xfrm>
        </p:spPr>
        <p:txBody>
          <a:bodyPr>
            <a:normAutofit/>
          </a:bodyPr>
          <a:lstStyle/>
          <a:p>
            <a:pPr>
              <a:buNone/>
            </a:pPr>
            <a:r>
              <a:rPr lang="en-US" sz="1800" dirty="0" smtClean="0"/>
              <a:t>So, I was participating in a session for music teachers a few summers ago where Lisa </a:t>
            </a:r>
          </a:p>
          <a:p>
            <a:pPr>
              <a:buNone/>
            </a:pPr>
            <a:r>
              <a:rPr lang="en-US" sz="1800" dirty="0" smtClean="0"/>
              <a:t>Sullivan (consummate Orff instructor) was demonstrating how she uses </a:t>
            </a:r>
            <a:r>
              <a:rPr lang="en-US" sz="1800" i="1" dirty="0" smtClean="0"/>
              <a:t>PowerPoint </a:t>
            </a:r>
          </a:p>
          <a:p>
            <a:pPr>
              <a:buNone/>
            </a:pPr>
            <a:r>
              <a:rPr lang="en-US" sz="1800" dirty="0" smtClean="0"/>
              <a:t>visuals to help students process Orff instruction . . . and we were imitating Lisa’s body </a:t>
            </a:r>
          </a:p>
          <a:p>
            <a:pPr>
              <a:buNone/>
            </a:pPr>
            <a:r>
              <a:rPr lang="en-US" sz="1800" dirty="0" smtClean="0"/>
              <a:t>percussion models to learn a lengthy and varied playing pattern . . . So, we were </a:t>
            </a:r>
          </a:p>
          <a:p>
            <a:pPr>
              <a:buNone/>
            </a:pPr>
            <a:r>
              <a:rPr lang="en-US" sz="1800" dirty="0" smtClean="0"/>
              <a:t>standing there in the circle, the room was sort of dark, I was a little nervous and self-</a:t>
            </a:r>
          </a:p>
          <a:p>
            <a:pPr>
              <a:buNone/>
            </a:pPr>
            <a:r>
              <a:rPr lang="en-US" sz="1800" dirty="0" smtClean="0"/>
              <a:t>conscious, there was a lot of up and down motion in the pattern, and I was </a:t>
            </a:r>
          </a:p>
          <a:p>
            <a:pPr>
              <a:buNone/>
            </a:pPr>
            <a:r>
              <a:rPr lang="en-US" sz="1800" dirty="0" smtClean="0"/>
              <a:t>encountering static between the visual-brain-body synapse connections, which was </a:t>
            </a:r>
          </a:p>
          <a:p>
            <a:pPr>
              <a:buNone/>
            </a:pPr>
            <a:r>
              <a:rPr lang="en-US" sz="1800" dirty="0" smtClean="0"/>
              <a:t>really slowing me down . . . Then Lisa displayed a digital visual iconic representation </a:t>
            </a:r>
          </a:p>
          <a:p>
            <a:pPr>
              <a:buNone/>
            </a:pPr>
            <a:r>
              <a:rPr lang="en-US" sz="1800" dirty="0" smtClean="0"/>
              <a:t>(using </a:t>
            </a:r>
            <a:r>
              <a:rPr lang="en-US" sz="1800" i="1" dirty="0" smtClean="0"/>
              <a:t>PowerPoint</a:t>
            </a:r>
            <a:r>
              <a:rPr lang="en-US" sz="1800" dirty="0" smtClean="0"/>
              <a:t>) of the movement and pitch patterns and . . . </a:t>
            </a:r>
            <a:r>
              <a:rPr lang="en-US" sz="1800" dirty="0" smtClean="0">
                <a:solidFill>
                  <a:srgbClr val="FF0000"/>
                </a:solidFill>
              </a:rPr>
              <a:t>snap to grid!</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48213"/>
            <a:ext cx="8229600" cy="6114207"/>
          </a:xfrm>
        </p:spPr>
        <p:txBody>
          <a:bodyPr>
            <a:normAutofit fontScale="85000" lnSpcReduction="10000"/>
          </a:bodyPr>
          <a:lstStyle/>
          <a:p>
            <a:pPr>
              <a:buNone/>
            </a:pPr>
            <a:r>
              <a:rPr lang="en-US" sz="2118" dirty="0" smtClean="0"/>
              <a:t>Here are some web sites with more information about using and obtaining materials </a:t>
            </a:r>
          </a:p>
          <a:p>
            <a:pPr>
              <a:buNone/>
            </a:pPr>
            <a:r>
              <a:rPr lang="en-US" sz="2118" dirty="0" smtClean="0"/>
              <a:t>to make a </a:t>
            </a:r>
            <a:r>
              <a:rPr lang="en-US" sz="2118" i="1" dirty="0" smtClean="0">
                <a:hlinkClick r:id="rId2"/>
              </a:rPr>
              <a:t>Wiimote whiteboard</a:t>
            </a:r>
            <a:r>
              <a:rPr lang="en-US" sz="2118" dirty="0" smtClean="0"/>
              <a:t>:</a:t>
            </a:r>
          </a:p>
          <a:p>
            <a:pPr>
              <a:buNone/>
            </a:pPr>
            <a:endParaRPr lang="en-US" sz="1800" dirty="0" smtClean="0"/>
          </a:p>
          <a:p>
            <a:pPr lvl="1">
              <a:buFont typeface="Wingdings" charset="2"/>
              <a:buChar char="Ø"/>
            </a:pPr>
            <a:r>
              <a:rPr lang="en-US" sz="1647" u="sng" dirty="0" smtClean="0">
                <a:hlinkClick r:id="rId3"/>
              </a:rPr>
              <a:t>http://johnnylee.net/projects/wii</a:t>
            </a:r>
            <a:endParaRPr lang="en-US" sz="1647" dirty="0" smtClean="0"/>
          </a:p>
          <a:p>
            <a:pPr lvl="1">
              <a:buFont typeface="Wingdings" charset="2"/>
              <a:buChar char="Ø"/>
            </a:pPr>
            <a:r>
              <a:rPr lang="en-US" sz="1647" u="sng" dirty="0" smtClean="0">
                <a:hlinkClick r:id="rId4"/>
              </a:rPr>
              <a:t>http://www.uweschmidt.org/wiimote-whiteboard</a:t>
            </a:r>
            <a:endParaRPr lang="en-US" sz="1647" dirty="0" smtClean="0"/>
          </a:p>
          <a:p>
            <a:pPr lvl="1">
              <a:buFont typeface="Wingdings" charset="2"/>
              <a:buChar char="Ø"/>
            </a:pPr>
            <a:r>
              <a:rPr lang="en-US" sz="1647" u="sng" dirty="0" smtClean="0">
                <a:hlinkClick r:id="rId4"/>
              </a:rPr>
              <a:t>http://www.alltogetherwecan.com/2009/01/31/wiimote-whiteboard-in-education-a-tutorial</a:t>
            </a:r>
            <a:endParaRPr lang="en-US" sz="1647" dirty="0" smtClean="0"/>
          </a:p>
          <a:p>
            <a:pPr lvl="1">
              <a:buFont typeface="Wingdings" charset="2"/>
              <a:buChar char="Ø"/>
            </a:pPr>
            <a:r>
              <a:rPr lang="en-US" sz="1647" u="sng" dirty="0" smtClean="0">
                <a:hlinkClick r:id="rId5"/>
              </a:rPr>
              <a:t>http://www.instructables.com/id/Wiimote-Whiteboard-Set-up</a:t>
            </a:r>
            <a:endParaRPr lang="en-US" sz="1647" dirty="0" smtClean="0"/>
          </a:p>
          <a:p>
            <a:pPr lvl="1">
              <a:buFont typeface="Wingdings" charset="2"/>
              <a:buChar char="Ø"/>
            </a:pPr>
            <a:r>
              <a:rPr lang="en-US" sz="1647" u="sng" dirty="0" smtClean="0">
                <a:hlinkClick r:id="rId6"/>
              </a:rPr>
              <a:t>http://mkeadle.org/wiiboard</a:t>
            </a:r>
            <a:endParaRPr lang="en-US" sz="1647" dirty="0" smtClean="0"/>
          </a:p>
          <a:p>
            <a:pPr>
              <a:buNone/>
            </a:pPr>
            <a:endParaRPr lang="en-US" sz="1800" b="1" i="1" dirty="0" smtClean="0"/>
          </a:p>
          <a:p>
            <a:pPr algn="ctr">
              <a:buNone/>
            </a:pPr>
            <a:r>
              <a:rPr lang="en-US" sz="1800" b="1" i="1" dirty="0" smtClean="0">
                <a:solidFill>
                  <a:srgbClr val="FF0000"/>
                </a:solidFill>
              </a:rPr>
              <a:t>BREAKING NEWS ABOUT THE </a:t>
            </a:r>
            <a:r>
              <a:rPr lang="en-US" sz="1800" b="1" i="1" dirty="0" err="1" smtClean="0">
                <a:solidFill>
                  <a:srgbClr val="FF0000"/>
                </a:solidFill>
              </a:rPr>
              <a:t>Wii</a:t>
            </a:r>
            <a:r>
              <a:rPr lang="en-US" sz="1800" b="1" i="1" dirty="0" smtClean="0">
                <a:solidFill>
                  <a:srgbClr val="FF0000"/>
                </a:solidFill>
              </a:rPr>
              <a:t> WHITEBOARD!  BREAKING NEWS ABOUT THE </a:t>
            </a:r>
            <a:r>
              <a:rPr lang="en-US" sz="1800" b="1" i="1" dirty="0" err="1" smtClean="0">
                <a:solidFill>
                  <a:srgbClr val="FF0000"/>
                </a:solidFill>
              </a:rPr>
              <a:t>Wii</a:t>
            </a:r>
            <a:r>
              <a:rPr lang="en-US" sz="1800" b="1" i="1" dirty="0" smtClean="0">
                <a:solidFill>
                  <a:srgbClr val="FF0000"/>
                </a:solidFill>
              </a:rPr>
              <a:t> WHITEBOARD!  BREAKING NEWS ABOUT THE </a:t>
            </a:r>
            <a:r>
              <a:rPr lang="en-US" sz="1800" b="1" i="1" dirty="0" err="1" smtClean="0">
                <a:solidFill>
                  <a:srgbClr val="FF0000"/>
                </a:solidFill>
              </a:rPr>
              <a:t>Wii</a:t>
            </a:r>
            <a:r>
              <a:rPr lang="en-US" sz="1800" b="1" i="1" dirty="0" smtClean="0">
                <a:solidFill>
                  <a:srgbClr val="FF0000"/>
                </a:solidFill>
              </a:rPr>
              <a:t> WHITEBOARD!</a:t>
            </a:r>
            <a:endParaRPr lang="en-US" sz="1800" dirty="0" smtClean="0">
              <a:solidFill>
                <a:srgbClr val="FF0000"/>
              </a:solidFill>
            </a:endParaRPr>
          </a:p>
          <a:p>
            <a:pPr>
              <a:buNone/>
            </a:pPr>
            <a:endParaRPr lang="en-US" sz="1800" dirty="0" smtClean="0"/>
          </a:p>
          <a:p>
            <a:pPr>
              <a:buNone/>
            </a:pPr>
            <a:r>
              <a:rPr lang="en-US" sz="2118" dirty="0" smtClean="0"/>
              <a:t>A new drawing tablet called the </a:t>
            </a:r>
            <a:r>
              <a:rPr lang="en-US" sz="2118" u="sng" dirty="0" smtClean="0">
                <a:hlinkClick r:id="rId7"/>
              </a:rPr>
              <a:t>uDraw</a:t>
            </a:r>
            <a:r>
              <a:rPr lang="en-US" sz="2118" dirty="0" smtClean="0"/>
              <a:t> will be for sale in November. It has a holder on </a:t>
            </a:r>
          </a:p>
          <a:p>
            <a:pPr>
              <a:buNone/>
            </a:pPr>
            <a:r>
              <a:rPr lang="en-US" sz="2118" dirty="0" smtClean="0"/>
              <a:t>the left side for a standard </a:t>
            </a:r>
            <a:r>
              <a:rPr lang="en-US" sz="2118" dirty="0" err="1" smtClean="0"/>
              <a:t>Wiimote</a:t>
            </a:r>
            <a:r>
              <a:rPr lang="en-US" sz="2118" dirty="0" smtClean="0"/>
              <a:t> (from the Nintendo </a:t>
            </a:r>
            <a:r>
              <a:rPr lang="en-US" sz="2118" dirty="0" err="1" smtClean="0"/>
              <a:t>Wii</a:t>
            </a:r>
            <a:r>
              <a:rPr lang="en-US" sz="2118" dirty="0" smtClean="0"/>
              <a:t> video game system) and is </a:t>
            </a:r>
          </a:p>
          <a:p>
            <a:pPr>
              <a:buNone/>
            </a:pPr>
            <a:r>
              <a:rPr lang="en-US" sz="2118" dirty="0" smtClean="0"/>
              <a:t>intended to be used by three different video games (including </a:t>
            </a:r>
            <a:r>
              <a:rPr lang="en-US" sz="2118" i="1" dirty="0" smtClean="0"/>
              <a:t>Pictionary</a:t>
            </a:r>
            <a:r>
              <a:rPr lang="en-US" sz="2118" dirty="0" smtClean="0"/>
              <a:t>). Most </a:t>
            </a:r>
          </a:p>
          <a:p>
            <a:pPr>
              <a:buNone/>
            </a:pPr>
            <a:r>
              <a:rPr lang="en-US" sz="2118" dirty="0" smtClean="0"/>
              <a:t>probably </a:t>
            </a:r>
            <a:r>
              <a:rPr lang="en-US" sz="2118" u="sng" dirty="0" smtClean="0">
                <a:hlinkClick r:id="rId8"/>
              </a:rPr>
              <a:t>Johnny Chung Lee</a:t>
            </a:r>
            <a:r>
              <a:rPr lang="en-US" sz="2118" dirty="0" smtClean="0"/>
              <a:t> and other </a:t>
            </a:r>
            <a:r>
              <a:rPr lang="en-US" sz="2118" dirty="0" err="1" smtClean="0"/>
              <a:t>Wiimote</a:t>
            </a:r>
            <a:r>
              <a:rPr lang="en-US" sz="2118" dirty="0" smtClean="0"/>
              <a:t> whiteboard champions will modify it's </a:t>
            </a:r>
          </a:p>
          <a:p>
            <a:pPr>
              <a:buNone/>
            </a:pPr>
            <a:r>
              <a:rPr lang="en-US" sz="2118" dirty="0" smtClean="0"/>
              <a:t>use for the classroom soon after it's release. You can read more about this device in </a:t>
            </a:r>
          </a:p>
          <a:p>
            <a:pPr>
              <a:buNone/>
            </a:pPr>
            <a:r>
              <a:rPr lang="en-US" sz="2118" dirty="0" smtClean="0"/>
              <a:t>Chad Criswell's article</a:t>
            </a:r>
            <a:r>
              <a:rPr lang="en-US" sz="2118" smtClean="0"/>
              <a:t>, </a:t>
            </a:r>
            <a:r>
              <a:rPr lang="en-US" sz="2118" i="1" smtClean="0"/>
              <a:t>New </a:t>
            </a:r>
            <a:r>
              <a:rPr lang="en-US" sz="2118" i="1" dirty="0" err="1" smtClean="0"/>
              <a:t>Wii</a:t>
            </a:r>
            <a:r>
              <a:rPr lang="en-US" sz="2118" i="1" dirty="0" smtClean="0"/>
              <a:t> Accessory May Spell Big News for </a:t>
            </a:r>
            <a:r>
              <a:rPr lang="en-US" sz="2118" i="1" dirty="0" err="1" smtClean="0"/>
              <a:t>WiiMote</a:t>
            </a:r>
            <a:r>
              <a:rPr lang="en-US" sz="2118" i="1" dirty="0" smtClean="0"/>
              <a:t> </a:t>
            </a:r>
          </a:p>
          <a:p>
            <a:pPr>
              <a:buNone/>
            </a:pPr>
            <a:r>
              <a:rPr lang="en-US" sz="2118" i="1" dirty="0" smtClean="0"/>
              <a:t>Whiteboard Fans</a:t>
            </a:r>
            <a:r>
              <a:rPr lang="en-US" sz="2118" dirty="0" smtClean="0"/>
              <a:t>, at: </a:t>
            </a:r>
          </a:p>
          <a:p>
            <a:pPr>
              <a:buNone/>
            </a:pPr>
            <a:r>
              <a:rPr lang="en-US" sz="1176" u="sng" dirty="0" smtClean="0">
                <a:hlinkClick r:id="rId9"/>
              </a:rPr>
              <a:t>http://www.musicedmagic.com/tales-from-the-podium/new-wii-accessory-may-spell-big-news-for-wiimote-whiteboard-fans.html</a:t>
            </a:r>
            <a:endParaRPr lang="en-US" sz="1176" dirty="0" smtClean="0"/>
          </a:p>
          <a:p>
            <a:pPr>
              <a:buNone/>
            </a:pPr>
            <a:endParaRPr lang="en-US" sz="1800"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0032"/>
            <a:ext cx="8229600" cy="5976044"/>
          </a:xfrm>
        </p:spPr>
        <p:txBody>
          <a:bodyPr>
            <a:normAutofit/>
          </a:bodyPr>
          <a:lstStyle/>
          <a:p>
            <a:pPr>
              <a:buNone/>
            </a:pPr>
            <a:r>
              <a:rPr lang="en-US" sz="1800" dirty="0" smtClean="0"/>
              <a:t>Another digital visualization tool that I use in my music classroom learning </a:t>
            </a:r>
          </a:p>
          <a:p>
            <a:pPr>
              <a:buNone/>
            </a:pPr>
            <a:r>
              <a:rPr lang="en-US" sz="1800" dirty="0" smtClean="0"/>
              <a:t>environment is a document camera. The brand name of the ones my school system </a:t>
            </a:r>
          </a:p>
          <a:p>
            <a:pPr>
              <a:buNone/>
            </a:pPr>
            <a:r>
              <a:rPr lang="en-US" sz="1800" dirty="0" smtClean="0"/>
              <a:t>uses is </a:t>
            </a:r>
            <a:r>
              <a:rPr lang="en-US" sz="1800" i="1" dirty="0" smtClean="0">
                <a:hlinkClick r:id="rId2"/>
              </a:rPr>
              <a:t>AverVision</a:t>
            </a:r>
            <a:r>
              <a:rPr lang="en-US" sz="1800" dirty="0" smtClean="0"/>
              <a:t> but there are other high quality brands of document cameras and </a:t>
            </a:r>
          </a:p>
          <a:p>
            <a:pPr>
              <a:buNone/>
            </a:pPr>
            <a:r>
              <a:rPr lang="en-US" sz="1800" dirty="0" smtClean="0"/>
              <a:t>digital visual presenters such as those made by </a:t>
            </a:r>
            <a:r>
              <a:rPr lang="en-US" sz="1800" i="1" dirty="0" smtClean="0">
                <a:hlinkClick r:id="rId3"/>
              </a:rPr>
              <a:t>Elmo</a:t>
            </a:r>
            <a:r>
              <a:rPr lang="en-US" sz="1800" dirty="0" smtClean="0"/>
              <a:t>.  Along with the LCD projector </a:t>
            </a:r>
          </a:p>
          <a:p>
            <a:pPr>
              <a:buNone/>
            </a:pPr>
            <a:r>
              <a:rPr lang="en-US" sz="1800" dirty="0" smtClean="0"/>
              <a:t>(</a:t>
            </a:r>
            <a:r>
              <a:rPr lang="en-US" sz="1800" i="1" dirty="0" smtClean="0">
                <a:hlinkClick r:id="rId4"/>
              </a:rPr>
              <a:t>InFocus</a:t>
            </a:r>
            <a:r>
              <a:rPr lang="en-US" sz="1800" dirty="0" smtClean="0"/>
              <a:t>, </a:t>
            </a:r>
            <a:r>
              <a:rPr lang="en-US" sz="1800" i="1" dirty="0" smtClean="0">
                <a:hlinkClick r:id="rId5"/>
              </a:rPr>
              <a:t>Panasonic</a:t>
            </a:r>
            <a:r>
              <a:rPr lang="en-US" sz="1800" dirty="0" smtClean="0"/>
              <a:t>, </a:t>
            </a:r>
            <a:r>
              <a:rPr lang="en-US" sz="1800" i="1" dirty="0" smtClean="0">
                <a:hlinkClick r:id="rId6"/>
              </a:rPr>
              <a:t>Mitsubishi</a:t>
            </a:r>
            <a:r>
              <a:rPr lang="en-US" sz="1800" dirty="0" smtClean="0"/>
              <a:t>, etc.), the document camera projects real time </a:t>
            </a:r>
            <a:r>
              <a:rPr lang="en-US" sz="1800" smtClean="0"/>
              <a:t>images </a:t>
            </a:r>
          </a:p>
          <a:p>
            <a:pPr>
              <a:buNone/>
            </a:pPr>
            <a:r>
              <a:rPr lang="en-US" sz="1800" smtClean="0"/>
              <a:t>like</a:t>
            </a:r>
            <a:r>
              <a:rPr lang="en-US" sz="1800" dirty="0" smtClean="0"/>
              <a:t>:</a:t>
            </a:r>
          </a:p>
          <a:p>
            <a:pPr>
              <a:buNone/>
            </a:pPr>
            <a:r>
              <a:rPr lang="en-US" sz="1000" dirty="0" smtClean="0">
                <a:cs typeface="Chalkduster"/>
                <a:hlinkClick r:id="rId2"/>
              </a:rPr>
              <a:t>http://www.avermedia-usa.com</a:t>
            </a:r>
            <a:endParaRPr lang="en-US" sz="1000" dirty="0" smtClean="0">
              <a:cs typeface="Chalkduster"/>
            </a:endParaRPr>
          </a:p>
          <a:p>
            <a:pPr>
              <a:buNone/>
            </a:pPr>
            <a:r>
              <a:rPr lang="en-US" sz="1000" dirty="0" smtClean="0">
                <a:cs typeface="Chalkduster"/>
                <a:hlinkClick r:id="rId4"/>
              </a:rPr>
              <a:t>http://www.infocus.com</a:t>
            </a:r>
            <a:endParaRPr lang="en-US" sz="1000" dirty="0" smtClean="0">
              <a:cs typeface="Chalkduster"/>
            </a:endParaRPr>
          </a:p>
          <a:p>
            <a:pPr>
              <a:buNone/>
            </a:pPr>
            <a:r>
              <a:rPr lang="en-US" sz="1000" dirty="0" smtClean="0">
                <a:hlinkClick r:id="rId5"/>
              </a:rPr>
              <a:t>http://www.panasonic.com/business/projectors/home.asp</a:t>
            </a:r>
            <a:endParaRPr lang="en-US" sz="1000" dirty="0" smtClean="0"/>
          </a:p>
          <a:p>
            <a:pPr>
              <a:buNone/>
            </a:pPr>
            <a:r>
              <a:rPr lang="en-US" sz="1000" dirty="0" smtClean="0">
                <a:hlinkClick r:id="rId6"/>
              </a:rPr>
              <a:t>http://www.mitsubishi-presentations.com</a:t>
            </a:r>
            <a:endParaRPr lang="en-US" sz="1000" dirty="0" smtClean="0"/>
          </a:p>
          <a:p>
            <a:pPr>
              <a:buNone/>
            </a:pPr>
            <a:r>
              <a:rPr lang="en-US" sz="1000" dirty="0" smtClean="0">
                <a:hlinkClick r:id="rId7"/>
              </a:rPr>
              <a:t>http://www.elmousa.com</a:t>
            </a:r>
            <a:endParaRPr lang="en-US" sz="1000" dirty="0" smtClean="0"/>
          </a:p>
          <a:p>
            <a:pPr>
              <a:buNone/>
            </a:pPr>
            <a:endParaRPr lang="en-US" sz="1000" dirty="0" smtClean="0"/>
          </a:p>
          <a:p>
            <a:pPr lvl="1">
              <a:buFont typeface="Wingdings" charset="2"/>
              <a:buChar char="Ø"/>
            </a:pPr>
            <a:r>
              <a:rPr lang="en-US" sz="1400" dirty="0" smtClean="0"/>
              <a:t>music textbook pages</a:t>
            </a:r>
          </a:p>
          <a:p>
            <a:pPr lvl="1">
              <a:buFont typeface="Wingdings" charset="2"/>
              <a:buChar char="Ø"/>
            </a:pPr>
            <a:r>
              <a:rPr lang="en-US" sz="1400" dirty="0" smtClean="0"/>
              <a:t>music octavos</a:t>
            </a:r>
          </a:p>
          <a:p>
            <a:pPr lvl="1">
              <a:buFont typeface="Wingdings" charset="2"/>
              <a:buChar char="Ø"/>
            </a:pPr>
            <a:r>
              <a:rPr lang="en-US" sz="1400" dirty="0" smtClean="0"/>
              <a:t>other music class related documents</a:t>
            </a:r>
          </a:p>
          <a:p>
            <a:pPr lvl="1">
              <a:buFont typeface="Wingdings" charset="2"/>
              <a:buChar char="Ø"/>
            </a:pPr>
            <a:r>
              <a:rPr lang="en-US" sz="1400" dirty="0" smtClean="0"/>
              <a:t>real life music class related objects</a:t>
            </a:r>
          </a:p>
          <a:p>
            <a:pPr>
              <a:buNone/>
            </a:pPr>
            <a:endParaRPr lang="en-US" sz="1800" dirty="0" smtClean="0">
              <a:cs typeface="Chalkduster"/>
              <a:hlinkClick r:id="rId2"/>
            </a:endParaRPr>
          </a:p>
          <a:p>
            <a:pPr>
              <a:buNone/>
            </a:pPr>
            <a:endParaRPr lang="en-US" sz="1200" dirty="0" smtClean="0">
              <a:latin typeface="Chalkduster"/>
              <a:cs typeface="Chalkduster"/>
            </a:endParaRPr>
          </a:p>
          <a:p>
            <a:pPr>
              <a:buNone/>
            </a:pPr>
            <a:endParaRPr lang="en-US" sz="1200" dirty="0" smtClean="0">
              <a:latin typeface="Chalkduster"/>
              <a:cs typeface="Chalkduster"/>
            </a:endParaRPr>
          </a:p>
          <a:p>
            <a:pPr>
              <a:buNone/>
            </a:pPr>
            <a:endParaRPr lang="en-US" sz="1200" dirty="0" smtClean="0">
              <a:latin typeface="Chalkduster"/>
              <a:cs typeface="Chalkduster"/>
            </a:endParaRPr>
          </a:p>
          <a:p>
            <a:pPr>
              <a:buNone/>
            </a:pPr>
            <a:endParaRPr lang="en-US" sz="1200"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8007" y="486137"/>
            <a:ext cx="8229600" cy="6013954"/>
          </a:xfrm>
        </p:spPr>
        <p:txBody>
          <a:bodyPr>
            <a:normAutofit/>
          </a:bodyPr>
          <a:lstStyle/>
          <a:p>
            <a:pPr>
              <a:buNone/>
            </a:pPr>
            <a:r>
              <a:rPr lang="en-US" sz="1800" dirty="0" smtClean="0">
                <a:cs typeface="Chalkduster"/>
              </a:rPr>
              <a:t>You can access all of the session resources at the </a:t>
            </a:r>
            <a:r>
              <a:rPr lang="en-US" sz="1800" i="1" dirty="0" smtClean="0">
                <a:cs typeface="Chalkduster"/>
              </a:rPr>
              <a:t>Infusing Interactive Whiteboards and </a:t>
            </a:r>
          </a:p>
          <a:p>
            <a:pPr>
              <a:buNone/>
            </a:pPr>
            <a:r>
              <a:rPr lang="en-US" sz="1800" i="1" dirty="0" smtClean="0">
                <a:cs typeface="Chalkduster"/>
              </a:rPr>
              <a:t>Other Visualization Tools in the Music Classroom </a:t>
            </a:r>
            <a:r>
              <a:rPr lang="en-US" sz="1800" dirty="0" smtClean="0">
                <a:cs typeface="Chalkduster"/>
              </a:rPr>
              <a:t>page at the </a:t>
            </a:r>
            <a:r>
              <a:rPr lang="en-US" sz="1800" b="1" dirty="0" smtClean="0">
                <a:cs typeface="Chalkduster"/>
              </a:rPr>
              <a:t>MUSINGS WIKI,                                      </a:t>
            </a:r>
          </a:p>
          <a:p>
            <a:pPr>
              <a:buNone/>
            </a:pPr>
            <a:r>
              <a:rPr lang="en-US" sz="1800" dirty="0" smtClean="0">
                <a:cs typeface="Chalkduster"/>
              </a:rPr>
              <a:t>                               at:</a:t>
            </a:r>
          </a:p>
          <a:p>
            <a:pPr>
              <a:buNone/>
            </a:pPr>
            <a:r>
              <a:rPr lang="en-US" sz="1000" dirty="0" smtClean="0">
                <a:cs typeface="Chalkduster"/>
                <a:hlinkClick r:id="rId2"/>
              </a:rPr>
              <a:t>http://musingswiki.wikispaces.com/Infusing+Interactive+Whiteboards+and+Other+Visuaization+Tools+in+the+Music+Classroom</a:t>
            </a:r>
            <a:endParaRPr lang="en-US" sz="1000" dirty="0" smtClean="0">
              <a:cs typeface="Chalkduster"/>
            </a:endParaRPr>
          </a:p>
          <a:p>
            <a:pPr>
              <a:buNone/>
            </a:pPr>
            <a:endParaRPr lang="en-US" sz="1800" dirty="0" smtClean="0">
              <a:cs typeface="Chalkduster"/>
            </a:endParaRPr>
          </a:p>
          <a:p>
            <a:pPr>
              <a:buNone/>
            </a:pPr>
            <a:r>
              <a:rPr lang="en-US" sz="1800" dirty="0" smtClean="0">
                <a:cs typeface="Chalkduster"/>
              </a:rPr>
              <a:t>at my blog site, </a:t>
            </a:r>
            <a:r>
              <a:rPr lang="en-US" sz="1800" b="1" dirty="0" smtClean="0">
                <a:cs typeface="Chalkduster"/>
              </a:rPr>
              <a:t>INFUSED MUS</a:t>
            </a:r>
            <a:r>
              <a:rPr lang="en-US" sz="1800" dirty="0" smtClean="0">
                <a:cs typeface="Chalkduster"/>
              </a:rPr>
              <a:t>                                           </a:t>
            </a:r>
            <a:r>
              <a:rPr lang="en-US" sz="1000" dirty="0" smtClean="0">
                <a:cs typeface="Chalkduster"/>
              </a:rPr>
              <a:t> </a:t>
            </a:r>
            <a:r>
              <a:rPr lang="en-US" sz="1800" dirty="0" smtClean="0">
                <a:cs typeface="Chalkduster"/>
              </a:rPr>
              <a:t>at</a:t>
            </a:r>
            <a:r>
              <a:rPr lang="en-US" sz="1000" dirty="0" smtClean="0">
                <a:cs typeface="Chalkduster"/>
              </a:rPr>
              <a:t>: </a:t>
            </a:r>
            <a:r>
              <a:rPr lang="en-US" sz="1000" dirty="0" smtClean="0">
                <a:cs typeface="Chalkduster"/>
                <a:hlinkClick r:id="rId3"/>
              </a:rPr>
              <a:t>http://bloomsinger.wordpress.com</a:t>
            </a:r>
            <a:r>
              <a:rPr lang="en-US" sz="1000" dirty="0" smtClean="0">
                <a:cs typeface="Chalkduster"/>
              </a:rPr>
              <a:t> </a:t>
            </a:r>
          </a:p>
          <a:p>
            <a:pPr>
              <a:buNone/>
            </a:pPr>
            <a:endParaRPr lang="en-US" sz="1000" dirty="0" smtClean="0">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a:latin typeface="Chalkduster"/>
              <a:cs typeface="Chalkduster"/>
            </a:endParaRPr>
          </a:p>
        </p:txBody>
      </p:sp>
      <p:pic>
        <p:nvPicPr>
          <p:cNvPr id="5" name="Picture 4" descr="Musings Wiki Logo.jpg">
            <a:hlinkClick r:id="rId2"/>
          </p:cNvPr>
          <p:cNvPicPr>
            <a:picLocks noChangeAspect="1"/>
          </p:cNvPicPr>
          <p:nvPr/>
        </p:nvPicPr>
        <p:blipFill>
          <a:blip r:embed="rId4"/>
          <a:stretch>
            <a:fillRect/>
          </a:stretch>
        </p:blipFill>
        <p:spPr>
          <a:xfrm>
            <a:off x="458007" y="1128744"/>
            <a:ext cx="1659902" cy="313078"/>
          </a:xfrm>
          <a:prstGeom prst="rect">
            <a:avLst/>
          </a:prstGeom>
        </p:spPr>
      </p:pic>
      <p:grpSp>
        <p:nvGrpSpPr>
          <p:cNvPr id="7" name="Group 6"/>
          <p:cNvGrpSpPr/>
          <p:nvPr/>
        </p:nvGrpSpPr>
        <p:grpSpPr>
          <a:xfrm>
            <a:off x="3460373" y="1969225"/>
            <a:ext cx="2092377" cy="398137"/>
            <a:chOff x="458006" y="871815"/>
            <a:chExt cx="6244306" cy="1239176"/>
          </a:xfrm>
        </p:grpSpPr>
        <p:pic>
          <p:nvPicPr>
            <p:cNvPr id="4" name="Picture 3" descr="infused.jpg">
              <a:hlinkClick r:id="rId3"/>
            </p:cNvPr>
            <p:cNvPicPr>
              <a:picLocks noChangeAspect="1"/>
            </p:cNvPicPr>
            <p:nvPr/>
          </p:nvPicPr>
          <p:blipFill>
            <a:blip r:embed="rId5"/>
            <a:stretch>
              <a:fillRect/>
            </a:stretch>
          </p:blipFill>
          <p:spPr>
            <a:xfrm>
              <a:off x="458006" y="871816"/>
              <a:ext cx="1239175" cy="1239175"/>
            </a:xfrm>
            <a:prstGeom prst="rect">
              <a:avLst/>
            </a:prstGeom>
            <a:ln w="12700" cmpd="sng">
              <a:solidFill>
                <a:schemeClr val="tx1"/>
              </a:solidFill>
            </a:ln>
          </p:spPr>
        </p:pic>
        <p:pic>
          <p:nvPicPr>
            <p:cNvPr id="6" name="Picture 5" descr="Screen shot 2010-10-06 at 4.39.59 AM.png">
              <a:hlinkClick r:id="rId3"/>
            </p:cNvPr>
            <p:cNvPicPr>
              <a:picLocks noChangeAspect="1"/>
            </p:cNvPicPr>
            <p:nvPr/>
          </p:nvPicPr>
          <p:blipFill>
            <a:blip r:embed="rId6"/>
            <a:stretch>
              <a:fillRect/>
            </a:stretch>
          </p:blipFill>
          <p:spPr>
            <a:xfrm>
              <a:off x="1697181" y="871815"/>
              <a:ext cx="5005131" cy="1239175"/>
            </a:xfrm>
            <a:prstGeom prst="rect">
              <a:avLst/>
            </a:prstGeom>
            <a:ln w="12700" cap="flat" cmpd="sng" algn="ctr">
              <a:solidFill>
                <a:schemeClr val="tx1"/>
              </a:solidFill>
              <a:prstDash val="solid"/>
              <a:round/>
              <a:headEnd type="none" w="med" len="med"/>
              <a:tailEnd type="none" w="med" len="med"/>
            </a:ln>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8569"/>
            <a:ext cx="8229600" cy="6469431"/>
          </a:xfrm>
        </p:spPr>
        <p:txBody>
          <a:bodyPr>
            <a:normAutofit/>
          </a:bodyPr>
          <a:lstStyle/>
          <a:p>
            <a:pPr>
              <a:buNone/>
            </a:pPr>
            <a:r>
              <a:rPr lang="en-US" sz="1946" dirty="0" smtClean="0"/>
              <a:t>As long as I focused on the visual, my eyes, mind, and body were perfectly </a:t>
            </a:r>
          </a:p>
          <a:p>
            <a:pPr>
              <a:buNone/>
            </a:pPr>
            <a:r>
              <a:rPr lang="en-US" sz="1946" dirty="0" smtClean="0"/>
              <a:t>aligned and coordinating to accurately perform the pattern with little effort at </a:t>
            </a:r>
          </a:p>
          <a:p>
            <a:pPr>
              <a:buNone/>
            </a:pPr>
            <a:r>
              <a:rPr lang="en-US" sz="1946" dirty="0" smtClean="0"/>
              <a:t>all. The visualization scaffold held with the transfer to playing the patterns with </a:t>
            </a:r>
          </a:p>
          <a:p>
            <a:pPr>
              <a:buNone/>
            </a:pPr>
            <a:r>
              <a:rPr lang="en-US" sz="1946" dirty="0" smtClean="0"/>
              <a:t>Orff instruments, as the  embedded visualization helped me to match to the </a:t>
            </a:r>
          </a:p>
          <a:p>
            <a:pPr>
              <a:buNone/>
            </a:pPr>
            <a:r>
              <a:rPr lang="en-US" sz="1946" dirty="0" smtClean="0"/>
              <a:t>correct pitch bars on the instrument to play the part. As a visual/auditory </a:t>
            </a:r>
          </a:p>
          <a:p>
            <a:pPr>
              <a:buNone/>
            </a:pPr>
            <a:r>
              <a:rPr lang="en-US" sz="1946" dirty="0" smtClean="0"/>
              <a:t>combination learner with some sort of undetermined cognitive interruption, </a:t>
            </a:r>
          </a:p>
          <a:p>
            <a:pPr>
              <a:buNone/>
            </a:pPr>
            <a:r>
              <a:rPr lang="en-US" sz="1946" dirty="0" smtClean="0">
                <a:solidFill>
                  <a:srgbClr val="FF0000"/>
                </a:solidFill>
              </a:rPr>
              <a:t>I needed that visual scaffold to help me succeed</a:t>
            </a:r>
            <a:r>
              <a:rPr lang="en-US" sz="1946" dirty="0" smtClean="0"/>
              <a:t>. </a:t>
            </a:r>
          </a:p>
          <a:p>
            <a:pPr>
              <a:buNone/>
            </a:pPr>
            <a:endParaRPr lang="en-US" sz="2323" dirty="0" smtClean="0"/>
          </a:p>
          <a:p>
            <a:pPr>
              <a:buNone/>
            </a:pPr>
            <a:endParaRPr lang="en-US" sz="2323" dirty="0" smtClean="0"/>
          </a:p>
          <a:p>
            <a:pPr>
              <a:buNone/>
            </a:pPr>
            <a:r>
              <a:rPr lang="en-US" sz="2323" dirty="0" smtClean="0"/>
              <a:t> </a:t>
            </a:r>
            <a:endParaRPr lang="en-US" sz="2323" dirty="0" smtClean="0">
              <a:latin typeface="Chalkduster"/>
              <a:cs typeface="Chalkduster"/>
            </a:endParaRPr>
          </a:p>
          <a:p>
            <a:pPr>
              <a:buNone/>
            </a:pPr>
            <a:endParaRPr lang="en-US" sz="2323" dirty="0" smtClean="0">
              <a:cs typeface="Chalkduster"/>
            </a:endParaRPr>
          </a:p>
          <a:p>
            <a:pPr>
              <a:buNone/>
            </a:pPr>
            <a:endParaRPr lang="en-US" sz="1297" dirty="0" smtClean="0">
              <a:latin typeface="Chalkduster"/>
              <a:cs typeface="Chalkduster"/>
            </a:endParaRPr>
          </a:p>
          <a:p>
            <a:pPr>
              <a:buNone/>
            </a:pPr>
            <a:endParaRPr lang="en-US" sz="1297" dirty="0" smtClean="0">
              <a:latin typeface="Chalkduster"/>
              <a:cs typeface="Chalkduster"/>
            </a:endParaRPr>
          </a:p>
          <a:p>
            <a:pPr>
              <a:buNone/>
            </a:pPr>
            <a:r>
              <a:rPr lang="en-US" sz="1800" dirty="0" smtClean="0">
                <a:latin typeface="Chalkduster"/>
                <a:cs typeface="Chalkduster"/>
              </a:rPr>
              <a:t> </a:t>
            </a:r>
          </a:p>
          <a:p>
            <a:pPr>
              <a:buNone/>
            </a:pPr>
            <a:endParaRPr lang="en-US" sz="1800" dirty="0" smtClean="0">
              <a:latin typeface="Chalkduster"/>
              <a:cs typeface="Chalkduster"/>
            </a:endParaRPr>
          </a:p>
          <a:p>
            <a:pPr>
              <a:buNone/>
            </a:pPr>
            <a:endParaRPr lang="en-US" sz="1800" dirty="0" smtClean="0">
              <a:latin typeface="Chalkduster"/>
              <a:cs typeface="Chalkduster"/>
            </a:endParaRPr>
          </a:p>
          <a:p>
            <a:pPr>
              <a:buNone/>
            </a:pP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9421"/>
            <a:ext cx="8229600" cy="5918503"/>
          </a:xfrm>
        </p:spPr>
        <p:txBody>
          <a:bodyPr>
            <a:normAutofit/>
          </a:bodyPr>
          <a:lstStyle/>
          <a:p>
            <a:pPr>
              <a:buNone/>
            </a:pPr>
            <a:r>
              <a:rPr lang="en-US" sz="1800" dirty="0" smtClean="0"/>
              <a:t>I have lived with this learning frustration . . . think about how many of our music </a:t>
            </a:r>
          </a:p>
          <a:p>
            <a:pPr>
              <a:buNone/>
            </a:pPr>
            <a:r>
              <a:rPr lang="en-US" sz="1800" dirty="0" smtClean="0"/>
              <a:t>Students have similar subtle learning disabilities and way worse ones . . . Even students </a:t>
            </a:r>
          </a:p>
          <a:p>
            <a:pPr>
              <a:buNone/>
            </a:pPr>
            <a:r>
              <a:rPr lang="en-US" sz="1800" dirty="0" smtClean="0"/>
              <a:t>who are pretty much brain learning ready have their favored learning styles and . . . </a:t>
            </a:r>
            <a:endParaRPr lang="en-US" sz="1800" smtClean="0"/>
          </a:p>
          <a:p>
            <a:pPr>
              <a:buNone/>
            </a:pPr>
            <a:r>
              <a:rPr lang="en-US" sz="1800" smtClean="0">
                <a:hlinkClick r:id="rId2"/>
              </a:rPr>
              <a:t>65</a:t>
            </a:r>
            <a:r>
              <a:rPr lang="en-US" sz="1800" dirty="0" smtClean="0">
                <a:hlinkClick r:id="rId2"/>
              </a:rPr>
              <a:t>%</a:t>
            </a:r>
            <a:r>
              <a:rPr lang="en-US" sz="1800" dirty="0" smtClean="0"/>
              <a:t> of students in the learning population are </a:t>
            </a:r>
            <a:r>
              <a:rPr lang="en-US" sz="1800" dirty="0" smtClean="0">
                <a:hlinkClick r:id="rId3"/>
              </a:rPr>
              <a:t>visual learners</a:t>
            </a:r>
            <a:r>
              <a:rPr lang="en-US" sz="1800" dirty="0" smtClean="0"/>
              <a:t> or visual/auditory</a:t>
            </a:r>
          </a:p>
          <a:p>
            <a:pPr>
              <a:buNone/>
            </a:pPr>
            <a:r>
              <a:rPr lang="en-US" sz="1800" dirty="0" smtClean="0"/>
              <a:t>combination learners.</a:t>
            </a:r>
          </a:p>
          <a:p>
            <a:pPr>
              <a:buNone/>
            </a:pPr>
            <a:r>
              <a:rPr lang="en-US" sz="1000" u="sng" dirty="0" smtClean="0">
                <a:cs typeface="Chalkduster"/>
                <a:hlinkClick r:id="rId2"/>
              </a:rPr>
              <a:t>http://www.phschool.com/eteach/social_studies/2003_05/essay.html</a:t>
            </a:r>
            <a:r>
              <a:rPr lang="en-US" sz="1000" dirty="0" smtClean="0">
                <a:cs typeface="Chalkduster"/>
              </a:rPr>
              <a:t> </a:t>
            </a:r>
          </a:p>
          <a:p>
            <a:pPr>
              <a:buNone/>
            </a:pPr>
            <a:r>
              <a:rPr lang="en-US" sz="1000" dirty="0" smtClean="0">
                <a:solidFill>
                  <a:srgbClr val="FF0000"/>
                </a:solidFill>
                <a:cs typeface="Chalkduster"/>
                <a:hlinkClick r:id="rId3"/>
              </a:rPr>
              <a:t>http://en.wikipedia.org/wiki/Visual_learning</a:t>
            </a:r>
            <a:endParaRPr lang="en-US" sz="1000" dirty="0" smtClean="0">
              <a:solidFill>
                <a:srgbClr val="FF0000"/>
              </a:solidFill>
              <a:cs typeface="Chalkduster"/>
            </a:endParaRPr>
          </a:p>
          <a:p>
            <a:pPr>
              <a:buNone/>
            </a:pPr>
            <a:r>
              <a:rPr lang="en-US" sz="1800" dirty="0" smtClean="0"/>
              <a:t> </a:t>
            </a:r>
          </a:p>
          <a:p>
            <a:pPr>
              <a:buNone/>
            </a:pPr>
            <a:r>
              <a:rPr lang="en-US" sz="1800" dirty="0" smtClean="0"/>
              <a:t>Every good music educator utilizes visuals and uncover visuals to help students process </a:t>
            </a:r>
          </a:p>
          <a:p>
            <a:pPr>
              <a:buNone/>
            </a:pPr>
            <a:r>
              <a:rPr lang="en-US" sz="1800" dirty="0" smtClean="0"/>
              <a:t>instruction, but digital visuals are so vivid, clean, and focus friendly (not to mention </a:t>
            </a:r>
          </a:p>
          <a:p>
            <a:pPr>
              <a:buNone/>
            </a:pPr>
            <a:r>
              <a:rPr lang="en-US" sz="1800" dirty="0" smtClean="0"/>
              <a:t>how animations hold student interest) that they are even more accommodating than a </a:t>
            </a:r>
          </a:p>
          <a:p>
            <a:pPr>
              <a:buNone/>
            </a:pPr>
            <a:r>
              <a:rPr lang="en-US" sz="1800" dirty="0" smtClean="0"/>
              <a:t>human model for me. The majority of my students are visual/auditory combination </a:t>
            </a:r>
          </a:p>
          <a:p>
            <a:pPr>
              <a:buNone/>
            </a:pPr>
            <a:r>
              <a:rPr lang="en-US" sz="1800" dirty="0" smtClean="0"/>
              <a:t>learners. So, in this era of brain-based instruction I now constantly use digital visuals </a:t>
            </a:r>
          </a:p>
          <a:p>
            <a:pPr>
              <a:buNone/>
            </a:pPr>
            <a:r>
              <a:rPr lang="en-US" sz="1800" dirty="0" smtClean="0"/>
              <a:t>projected on my </a:t>
            </a:r>
            <a:r>
              <a:rPr lang="en-US" sz="1800" i="1" dirty="0" smtClean="0">
                <a:hlinkClick r:id="rId4"/>
              </a:rPr>
              <a:t>SMART Board</a:t>
            </a:r>
            <a:r>
              <a:rPr lang="en-US" sz="1800" i="1" dirty="0" smtClean="0"/>
              <a:t> </a:t>
            </a:r>
            <a:r>
              <a:rPr lang="en-US" sz="1800" dirty="0" smtClean="0"/>
              <a:t>to facilitate music instruction.</a:t>
            </a:r>
          </a:p>
          <a:p>
            <a:pPr>
              <a:buNone/>
            </a:pPr>
            <a:endParaRPr lang="en-US" sz="1100" u="sng" dirty="0" smtClean="0">
              <a:cs typeface="Chalkduster"/>
              <a:hlinkClick r:id="rId2"/>
            </a:endParaRPr>
          </a:p>
          <a:p>
            <a:pPr>
              <a:buNone/>
            </a:pPr>
            <a:endParaRPr 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78937"/>
            <a:ext cx="8229600" cy="6074939"/>
          </a:xfrm>
        </p:spPr>
        <p:txBody>
          <a:bodyPr>
            <a:normAutofit/>
          </a:bodyPr>
          <a:lstStyle/>
          <a:p>
            <a:pPr>
              <a:buNone/>
            </a:pPr>
            <a:r>
              <a:rPr lang="en-US" sz="1800" dirty="0" smtClean="0"/>
              <a:t>But there’s more to it now . . . We now instruct in an </a:t>
            </a:r>
            <a:r>
              <a:rPr lang="en-US" sz="1800" dirty="0" smtClean="0">
                <a:hlinkClick r:id="rId2"/>
              </a:rPr>
              <a:t>“information abundant”</a:t>
            </a:r>
            <a:r>
              <a:rPr lang="en-US" sz="1800" dirty="0" smtClean="0"/>
              <a:t>, </a:t>
            </a:r>
          </a:p>
          <a:p>
            <a:pPr>
              <a:buNone/>
            </a:pPr>
            <a:r>
              <a:rPr lang="en-US" sz="1800" dirty="0" smtClean="0">
                <a:hlinkClick r:id="rId3"/>
              </a:rPr>
              <a:t>media literate, connected and interdisciplinary, collaborative, critically thinking, </a:t>
            </a:r>
          </a:p>
          <a:p>
            <a:pPr>
              <a:buNone/>
            </a:pPr>
            <a:r>
              <a:rPr lang="en-US" sz="1800" dirty="0" smtClean="0">
                <a:hlinkClick r:id="rId3"/>
              </a:rPr>
              <a:t>creativity, innovation, flexibility, and productivity driven, and accountable</a:t>
            </a:r>
            <a:r>
              <a:rPr lang="en-US" sz="1800" dirty="0" smtClean="0"/>
              <a:t> 21</a:t>
            </a:r>
            <a:r>
              <a:rPr lang="en-US" sz="1800" baseline="30000" dirty="0" smtClean="0"/>
              <a:t>st</a:t>
            </a:r>
            <a:r>
              <a:rPr lang="en-US" sz="1800" dirty="0" smtClean="0"/>
              <a:t> Century </a:t>
            </a:r>
          </a:p>
          <a:p>
            <a:pPr>
              <a:buNone/>
            </a:pPr>
            <a:r>
              <a:rPr lang="en-US" sz="1800" dirty="0" smtClean="0"/>
              <a:t>Learning environment. Students (and parents) expect ALL educators (including music </a:t>
            </a:r>
          </a:p>
          <a:p>
            <a:pPr>
              <a:buNone/>
            </a:pPr>
            <a:r>
              <a:rPr lang="en-US" sz="1800" dirty="0" smtClean="0"/>
              <a:t>educators) to accommodate their unique approaches to learning and they expect us to </a:t>
            </a:r>
          </a:p>
          <a:p>
            <a:pPr>
              <a:buNone/>
            </a:pPr>
            <a:r>
              <a:rPr lang="en-US" sz="1800" dirty="0" smtClean="0"/>
              <a:t>facilitate learning by utilizing “best practice” methodologies, learning strategies, and </a:t>
            </a:r>
          </a:p>
          <a:p>
            <a:pPr>
              <a:buNone/>
            </a:pPr>
            <a:r>
              <a:rPr lang="en-US" sz="1800" dirty="0" smtClean="0"/>
              <a:t>state of the art learning tools. By infusing the learning landscape with purposefully </a:t>
            </a:r>
          </a:p>
          <a:p>
            <a:pPr>
              <a:buNone/>
            </a:pPr>
            <a:r>
              <a:rPr lang="en-US" sz="1800" dirty="0" smtClean="0"/>
              <a:t>selected technology tools, music educators can create compelling and collaborative </a:t>
            </a:r>
          </a:p>
          <a:p>
            <a:pPr>
              <a:buNone/>
            </a:pPr>
            <a:r>
              <a:rPr lang="en-US" sz="1800" dirty="0" smtClean="0"/>
              <a:t>21</a:t>
            </a:r>
            <a:r>
              <a:rPr lang="en-US" sz="1800" baseline="30000" dirty="0" smtClean="0"/>
              <a:t>st</a:t>
            </a:r>
            <a:r>
              <a:rPr lang="en-US" sz="1800" dirty="0" smtClean="0"/>
              <a:t> Century Learning opportunities in music by merging a mix of digital interactive </a:t>
            </a:r>
          </a:p>
          <a:p>
            <a:pPr>
              <a:buNone/>
            </a:pPr>
            <a:r>
              <a:rPr lang="en-US" sz="1800" dirty="0" smtClean="0"/>
              <a:t>tools, such as </a:t>
            </a:r>
            <a:r>
              <a:rPr lang="en-US" sz="1800" dirty="0" err="1" smtClean="0"/>
              <a:t>IWB’s</a:t>
            </a:r>
            <a:r>
              <a:rPr lang="en-US" sz="1800" dirty="0" smtClean="0"/>
              <a:t>, keyboards/controllers, DAW devices/software, iPods/</a:t>
            </a:r>
            <a:r>
              <a:rPr lang="en-US" sz="1800" dirty="0" err="1" smtClean="0"/>
              <a:t>iPads</a:t>
            </a:r>
            <a:r>
              <a:rPr lang="en-US" sz="1800" dirty="0" smtClean="0"/>
              <a:t>/apps, </a:t>
            </a:r>
          </a:p>
          <a:p>
            <a:pPr>
              <a:buNone/>
            </a:pPr>
            <a:r>
              <a:rPr lang="en-US" sz="1800" dirty="0" smtClean="0"/>
              <a:t>gaming devices/apps, adaptive technologies, Web 2.0/3.0 apps, blogs/wikis, notation/ </a:t>
            </a:r>
          </a:p>
          <a:p>
            <a:pPr>
              <a:buNone/>
            </a:pPr>
            <a:r>
              <a:rPr lang="en-US" sz="1800" dirty="0" smtClean="0"/>
              <a:t>sequencing/CAI software, and </a:t>
            </a:r>
            <a:r>
              <a:rPr lang="en-US" sz="1800" dirty="0" err="1" smtClean="0"/>
              <a:t>LMS’s</a:t>
            </a:r>
            <a:r>
              <a:rPr lang="en-US" sz="1800" dirty="0" smtClean="0"/>
              <a:t>.</a:t>
            </a:r>
          </a:p>
          <a:p>
            <a:pPr>
              <a:buNone/>
            </a:pPr>
            <a:r>
              <a:rPr lang="en-US" sz="1000" dirty="0" smtClean="0">
                <a:hlinkClick r:id="rId4"/>
              </a:rPr>
              <a:t>http://davidwarlick.com/wiki/pmwiki.php?n=Main.CrackingTheNativeInformationExperience</a:t>
            </a:r>
            <a:endParaRPr lang="en-US" sz="1000" dirty="0" smtClean="0"/>
          </a:p>
          <a:p>
            <a:pPr>
              <a:buNone/>
            </a:pPr>
            <a:r>
              <a:rPr lang="en-US" sz="1000" dirty="0" smtClean="0">
                <a:hlinkClick r:id="rId3"/>
              </a:rPr>
              <a:t>http://www.p21.org</a:t>
            </a:r>
            <a:endParaRPr lang="en-US" sz="1000" dirty="0" smtClean="0"/>
          </a:p>
          <a:p>
            <a:pPr>
              <a:buNone/>
            </a:pPr>
            <a:endParaRPr lang="en-US" sz="1200" dirty="0" smtClean="0"/>
          </a:p>
          <a:p>
            <a:pPr>
              <a:buNone/>
            </a:pPr>
            <a:endParaRPr lang="en-US" sz="1800" dirty="0" smtClean="0">
              <a:solidFill>
                <a:srgbClr val="FF0000"/>
              </a:solidFill>
              <a:cs typeface="Chalkduster"/>
            </a:endParaRPr>
          </a:p>
          <a:p>
            <a:pPr>
              <a:buNone/>
            </a:pPr>
            <a:r>
              <a:rPr lang="en-US" sz="1946" dirty="0" smtClean="0">
                <a:latin typeface="Chalkduster"/>
                <a:cs typeface="Chalkduster"/>
              </a:rPr>
              <a:t> </a:t>
            </a:r>
          </a:p>
          <a:p>
            <a:pPr>
              <a:buNone/>
            </a:pPr>
            <a:endParaRPr lang="en-US" sz="1800" dirty="0" smtClean="0">
              <a:latin typeface="Chalkduster"/>
              <a:cs typeface="Chalkduster"/>
            </a:endParaRPr>
          </a:p>
          <a:p>
            <a:pPr>
              <a:buNone/>
            </a:pPr>
            <a:r>
              <a:rPr lang="en-US" sz="1800" dirty="0" smtClean="0">
                <a:latin typeface="Chalkduster"/>
                <a:cs typeface="Chalkduster"/>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5915"/>
            <a:ext cx="8229600" cy="6852571"/>
          </a:xfrm>
        </p:spPr>
        <p:txBody>
          <a:bodyPr>
            <a:normAutofit fontScale="40000" lnSpcReduction="20000"/>
          </a:bodyPr>
          <a:lstStyle/>
          <a:p>
            <a:pPr>
              <a:buNone/>
            </a:pPr>
            <a:r>
              <a:rPr lang="en-US" sz="4500" dirty="0" smtClean="0"/>
              <a:t>But, even with all of this . . . by far . . . </a:t>
            </a:r>
            <a:r>
              <a:rPr lang="en-US" sz="4500" dirty="0" smtClean="0">
                <a:solidFill>
                  <a:srgbClr val="FF0000"/>
                </a:solidFill>
              </a:rPr>
              <a:t>the single most powerful, engaging, and </a:t>
            </a:r>
          </a:p>
          <a:p>
            <a:pPr>
              <a:buNone/>
            </a:pPr>
            <a:r>
              <a:rPr lang="en-US" sz="4500" dirty="0" smtClean="0">
                <a:solidFill>
                  <a:srgbClr val="FF0000"/>
                </a:solidFill>
              </a:rPr>
              <a:t>effective digital learning tool in my music learning environment is a digital visualization </a:t>
            </a:r>
          </a:p>
          <a:p>
            <a:pPr>
              <a:buNone/>
            </a:pPr>
            <a:r>
              <a:rPr lang="en-US" sz="4500" dirty="0" smtClean="0">
                <a:solidFill>
                  <a:srgbClr val="FF0000"/>
                </a:solidFill>
              </a:rPr>
              <a:t>learning tool, the </a:t>
            </a:r>
            <a:r>
              <a:rPr lang="en-US" sz="4500" i="1" dirty="0" smtClean="0">
                <a:solidFill>
                  <a:srgbClr val="FF0000"/>
                </a:solidFill>
                <a:hlinkClick r:id="rId2"/>
              </a:rPr>
              <a:t>SMART Board</a:t>
            </a:r>
            <a:r>
              <a:rPr lang="en-US" sz="4500" dirty="0" smtClean="0"/>
              <a:t>. The </a:t>
            </a:r>
            <a:r>
              <a:rPr lang="en-US" sz="4500" i="1" dirty="0" smtClean="0"/>
              <a:t>Haley Comets</a:t>
            </a:r>
            <a:r>
              <a:rPr lang="en-US" sz="4500" dirty="0" smtClean="0"/>
              <a:t> and I use it every day, all day to </a:t>
            </a:r>
          </a:p>
          <a:p>
            <a:pPr>
              <a:buNone/>
            </a:pPr>
            <a:r>
              <a:rPr lang="en-US" sz="4500" dirty="0" smtClean="0"/>
              <a:t>facilitate our music lessons, projects, and activities. </a:t>
            </a:r>
          </a:p>
          <a:p>
            <a:pPr>
              <a:buNone/>
            </a:pPr>
            <a:endParaRPr lang="en-US" sz="4500" dirty="0" smtClean="0"/>
          </a:p>
          <a:p>
            <a:pPr>
              <a:buNone/>
            </a:pPr>
            <a:r>
              <a:rPr lang="en-US" sz="4500" dirty="0" smtClean="0"/>
              <a:t>So, what is a </a:t>
            </a:r>
            <a:r>
              <a:rPr lang="en-US" sz="4500" i="1" dirty="0" smtClean="0">
                <a:hlinkClick r:id="rId3"/>
              </a:rPr>
              <a:t>SMART Board</a:t>
            </a:r>
            <a:r>
              <a:rPr lang="en-US" sz="4500" dirty="0" smtClean="0"/>
              <a:t>? It’s a type of </a:t>
            </a:r>
          </a:p>
          <a:p>
            <a:pPr>
              <a:buNone/>
            </a:pPr>
            <a:r>
              <a:rPr lang="en-US" sz="4500" dirty="0" smtClean="0">
                <a:hlinkClick r:id="rId4"/>
              </a:rPr>
              <a:t>interactive whiteboard (IWB)</a:t>
            </a:r>
            <a:r>
              <a:rPr lang="en-US" sz="4500" dirty="0" smtClean="0"/>
              <a:t>.</a:t>
            </a:r>
          </a:p>
          <a:p>
            <a:pPr>
              <a:buNone/>
            </a:pPr>
            <a:endParaRPr lang="en-US" sz="4500" dirty="0" smtClean="0"/>
          </a:p>
          <a:p>
            <a:pPr lvl="1">
              <a:buNone/>
            </a:pPr>
            <a:r>
              <a:rPr lang="en-US" sz="4500" dirty="0" smtClean="0"/>
              <a:t>Definition at </a:t>
            </a:r>
            <a:r>
              <a:rPr lang="en-US" sz="4500" i="1" dirty="0" smtClean="0">
                <a:hlinkClick r:id="rId5"/>
              </a:rPr>
              <a:t>Wikipedia</a:t>
            </a:r>
            <a:r>
              <a:rPr lang="en-US" sz="4500" dirty="0" smtClean="0"/>
              <a:t>: </a:t>
            </a:r>
          </a:p>
          <a:p>
            <a:pPr lvl="1">
              <a:buNone/>
            </a:pPr>
            <a:endParaRPr lang="en-US" sz="4500" dirty="0" smtClean="0"/>
          </a:p>
          <a:p>
            <a:pPr lvl="1">
              <a:buNone/>
            </a:pPr>
            <a:r>
              <a:rPr lang="en-US" sz="4500" i="1" dirty="0" smtClean="0"/>
              <a:t>An </a:t>
            </a:r>
            <a:r>
              <a:rPr lang="en-US" sz="4500" i="1" dirty="0" smtClean="0">
                <a:hlinkClick r:id="rId4"/>
              </a:rPr>
              <a:t>interactive whiteboard (IWB)</a:t>
            </a:r>
            <a:r>
              <a:rPr lang="en-US" sz="4500" i="1" dirty="0" smtClean="0"/>
              <a:t>, is a large </a:t>
            </a:r>
          </a:p>
          <a:p>
            <a:pPr lvl="1">
              <a:buNone/>
            </a:pPr>
            <a:r>
              <a:rPr lang="en-US" sz="4500" i="1" dirty="0" smtClean="0"/>
              <a:t>interactive display that connects to a computer and</a:t>
            </a:r>
          </a:p>
          <a:p>
            <a:pPr lvl="1">
              <a:buNone/>
            </a:pPr>
            <a:r>
              <a:rPr lang="en-US" sz="4500" i="1" dirty="0" smtClean="0"/>
              <a:t> projector. A projector projects the computer’s </a:t>
            </a:r>
          </a:p>
          <a:p>
            <a:pPr lvl="1">
              <a:buNone/>
            </a:pPr>
            <a:r>
              <a:rPr lang="en-US" sz="4500" i="1" dirty="0" smtClean="0"/>
              <a:t>desktop onto the board’s surface where users</a:t>
            </a:r>
          </a:p>
          <a:p>
            <a:pPr lvl="1">
              <a:buNone/>
            </a:pPr>
            <a:r>
              <a:rPr lang="en-US" sz="4500" i="1" dirty="0" smtClean="0"/>
              <a:t> control the computer using a pen, finger or other </a:t>
            </a:r>
          </a:p>
          <a:p>
            <a:pPr lvl="1">
              <a:buNone/>
            </a:pPr>
            <a:r>
              <a:rPr lang="en-US" sz="4500" i="1" dirty="0" smtClean="0"/>
              <a:t>device. The board is typically mounted to a wall or </a:t>
            </a:r>
          </a:p>
          <a:p>
            <a:pPr lvl="1">
              <a:buNone/>
            </a:pPr>
            <a:r>
              <a:rPr lang="en-US" sz="4500" i="1" dirty="0" smtClean="0"/>
              <a:t>floor stand.</a:t>
            </a:r>
          </a:p>
          <a:p>
            <a:pPr>
              <a:buNone/>
            </a:pPr>
            <a:endParaRPr lang="en-US" sz="4500" dirty="0" smtClean="0"/>
          </a:p>
          <a:p>
            <a:pPr>
              <a:buNone/>
            </a:pPr>
            <a:r>
              <a:rPr lang="en-US" sz="4500" dirty="0" smtClean="0"/>
              <a:t>And . . . utilization of the </a:t>
            </a:r>
            <a:r>
              <a:rPr lang="en-US" sz="4500" i="1" dirty="0" smtClean="0">
                <a:hlinkClick r:id="rId6"/>
              </a:rPr>
              <a:t>SMART Board</a:t>
            </a:r>
            <a:r>
              <a:rPr lang="en-US" sz="4500" i="1" dirty="0" smtClean="0"/>
              <a:t> </a:t>
            </a:r>
            <a:r>
              <a:rPr lang="en-US" sz="4500" dirty="0" smtClean="0"/>
              <a:t>is driven by a set of </a:t>
            </a:r>
          </a:p>
          <a:p>
            <a:pPr>
              <a:buNone/>
            </a:pPr>
            <a:r>
              <a:rPr lang="en-US" sz="4500" dirty="0" smtClean="0"/>
              <a:t>tools included in software called, </a:t>
            </a:r>
            <a:r>
              <a:rPr lang="en-US" sz="4500" i="1" dirty="0" smtClean="0">
                <a:hlinkClick r:id="rId7"/>
              </a:rPr>
              <a:t>SMART Notebook</a:t>
            </a:r>
            <a:r>
              <a:rPr lang="en-US" sz="4500" i="1" dirty="0" smtClean="0"/>
              <a:t> </a:t>
            </a:r>
          </a:p>
          <a:p>
            <a:pPr>
              <a:buNone/>
            </a:pPr>
            <a:r>
              <a:rPr lang="en-US" sz="4500" dirty="0" smtClean="0"/>
              <a:t>collaborative learning software.</a:t>
            </a:r>
            <a:endParaRPr lang="en-US" sz="1412" dirty="0" smtClean="0">
              <a:cs typeface="Chalkduster"/>
              <a:hlinkClick r:id="rId2"/>
            </a:endParaRPr>
          </a:p>
          <a:p>
            <a:pPr>
              <a:buNone/>
            </a:pPr>
            <a:r>
              <a:rPr lang="en-US" sz="2462" dirty="0" smtClean="0">
                <a:cs typeface="Chalkduster"/>
                <a:hlinkClick r:id="rId2"/>
              </a:rPr>
              <a:t>http://www.smarttech.com/us/Solutions/Education+Solutions/Products+for+education/Interactive</a:t>
            </a:r>
          </a:p>
          <a:p>
            <a:pPr>
              <a:buNone/>
            </a:pPr>
            <a:r>
              <a:rPr lang="en-US" sz="2462" dirty="0" smtClean="0">
                <a:cs typeface="Chalkduster"/>
                <a:hlinkClick r:id="rId2"/>
              </a:rPr>
              <a:t>+whiteboards+and+displays/SMART+Board+interactive+whiteboards</a:t>
            </a:r>
            <a:endParaRPr lang="en-US" sz="2462" dirty="0" smtClean="0">
              <a:cs typeface="Chalkduster"/>
            </a:endParaRPr>
          </a:p>
          <a:p>
            <a:pPr>
              <a:buNone/>
            </a:pPr>
            <a:r>
              <a:rPr lang="en-US" sz="2462" dirty="0" smtClean="0">
                <a:cs typeface="Chalkduster"/>
                <a:hlinkClick r:id="rId7"/>
              </a:rPr>
              <a:t>http://www.smarttech.com/us/Solutions/Education+Solutions/Products+for+education/Software/SMART+Notebook+collaborative+learning+software</a:t>
            </a:r>
            <a:endParaRPr lang="en-US" sz="2462" dirty="0" smtClean="0">
              <a:cs typeface="Chalkduster"/>
            </a:endParaRPr>
          </a:p>
          <a:p>
            <a:pPr>
              <a:buNone/>
            </a:pPr>
            <a:endParaRPr lang="en-US" sz="1412" dirty="0" smtClean="0">
              <a:cs typeface="Chalkduster"/>
            </a:endParaRPr>
          </a:p>
          <a:p>
            <a:pPr>
              <a:buNone/>
            </a:pPr>
            <a:endParaRPr lang="en-US" sz="1800" dirty="0" smtClean="0">
              <a:cs typeface="Chalkduster"/>
            </a:endParaRPr>
          </a:p>
          <a:p>
            <a:pPr>
              <a:buNone/>
            </a:pPr>
            <a:r>
              <a:rPr lang="en-US" sz="1800" dirty="0" smtClean="0"/>
              <a:t> </a:t>
            </a:r>
          </a:p>
          <a:p>
            <a:pPr>
              <a:buNone/>
            </a:pPr>
            <a:endParaRPr lang="en-US" sz="1800" dirty="0" smtClean="0">
              <a:cs typeface="Chalkduster"/>
            </a:endParaRPr>
          </a:p>
          <a:p>
            <a:pPr>
              <a:buNone/>
            </a:pPr>
            <a:endParaRPr lang="en-US" sz="1800" dirty="0"/>
          </a:p>
        </p:txBody>
      </p:sp>
      <p:pic>
        <p:nvPicPr>
          <p:cNvPr id="4" name="Picture 3" descr="smartboard.jpg"/>
          <p:cNvPicPr>
            <a:picLocks noChangeAspect="1"/>
          </p:cNvPicPr>
          <p:nvPr/>
        </p:nvPicPr>
        <p:blipFill>
          <a:blip r:embed="rId8">
            <a:clrChange>
              <a:clrFrom>
                <a:srgbClr val="FFFFFF"/>
              </a:clrFrom>
              <a:clrTo>
                <a:srgbClr val="FFFFFF">
                  <a:alpha val="0"/>
                </a:srgbClr>
              </a:clrTo>
            </a:clrChange>
          </a:blip>
          <a:stretch>
            <a:fillRect/>
          </a:stretch>
        </p:blipFill>
        <p:spPr>
          <a:xfrm>
            <a:off x="5742583" y="1753588"/>
            <a:ext cx="2911327" cy="3734733"/>
          </a:xfrm>
          <a:prstGeom prst="rect">
            <a:avLst/>
          </a:prstGeom>
        </p:spPr>
      </p:pic>
      <p:sp>
        <p:nvSpPr>
          <p:cNvPr id="5" name="Rectangle 4"/>
          <p:cNvSpPr/>
          <p:nvPr/>
        </p:nvSpPr>
        <p:spPr>
          <a:xfrm>
            <a:off x="684876" y="5771666"/>
            <a:ext cx="5750292" cy="646331"/>
          </a:xfrm>
          <a:prstGeom prst="rect">
            <a:avLst/>
          </a:prstGeom>
        </p:spPr>
        <p:txBody>
          <a:bodyPr wrap="square">
            <a:spAutoFit/>
          </a:bodyPr>
          <a:lstStyle/>
          <a:p>
            <a:pPr>
              <a:buNone/>
            </a:pPr>
            <a:endParaRPr lang="en-US" u="sng" dirty="0" smtClean="0">
              <a:latin typeface="Chalkduster"/>
              <a:cs typeface="Chalkduster"/>
              <a:hlinkClick r:id="rId9"/>
            </a:endParaRPr>
          </a:p>
          <a:p>
            <a:pPr>
              <a:buNone/>
            </a:pPr>
            <a:endParaRPr lang="en-US" dirty="0" smtClean="0">
              <a:latin typeface="Chalkduster"/>
              <a:cs typeface="Chalkduster"/>
              <a:hlinkClick r:id="rId9"/>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98046"/>
            <a:ext cx="8229600" cy="6633450"/>
          </a:xfrm>
        </p:spPr>
        <p:txBody>
          <a:bodyPr>
            <a:normAutofit fontScale="25000" lnSpcReduction="20000"/>
          </a:bodyPr>
          <a:lstStyle/>
          <a:p>
            <a:pPr algn="ctr">
              <a:buNone/>
            </a:pPr>
            <a:r>
              <a:rPr lang="en-US" sz="7200" b="1" i="1" dirty="0" smtClean="0">
                <a:solidFill>
                  <a:srgbClr val="FF0000"/>
                </a:solidFill>
                <a:cs typeface="Chalkduster"/>
              </a:rPr>
              <a:t>BREAKING NEWS!  BREAKING NEWS!  BREAKING NEWS!</a:t>
            </a:r>
          </a:p>
          <a:p>
            <a:pPr>
              <a:buNone/>
            </a:pPr>
            <a:endParaRPr lang="en-US" sz="7200" i="1" dirty="0" smtClean="0">
              <a:hlinkClick r:id="rId2"/>
            </a:endParaRPr>
          </a:p>
          <a:p>
            <a:pPr>
              <a:buNone/>
            </a:pPr>
            <a:r>
              <a:rPr lang="en-US" sz="7200" i="1" dirty="0" smtClean="0">
                <a:hlinkClick r:id="rId2"/>
              </a:rPr>
              <a:t>SMARTtech</a:t>
            </a:r>
            <a:r>
              <a:rPr lang="en-US" sz="7200" dirty="0" smtClean="0"/>
              <a:t> has just launched </a:t>
            </a:r>
            <a:r>
              <a:rPr lang="en-US" sz="7200" i="1" dirty="0" smtClean="0">
                <a:hlinkClick r:id="rId3"/>
              </a:rPr>
              <a:t>SMART Notebook Express</a:t>
            </a:r>
            <a:r>
              <a:rPr lang="en-US" sz="7200" dirty="0" smtClean="0"/>
              <a:t>, a free web application with </a:t>
            </a:r>
          </a:p>
          <a:p>
            <a:pPr>
              <a:buNone/>
            </a:pPr>
            <a:r>
              <a:rPr lang="en-US" sz="7200" dirty="0" smtClean="0"/>
              <a:t>which you can open, edit, and share </a:t>
            </a:r>
            <a:r>
              <a:rPr lang="en-US" sz="7200" i="1" dirty="0" smtClean="0">
                <a:hlinkClick r:id="rId4"/>
              </a:rPr>
              <a:t>SMART Notebook</a:t>
            </a:r>
            <a:r>
              <a:rPr lang="en-US" sz="7200" i="1" dirty="0" smtClean="0"/>
              <a:t> </a:t>
            </a:r>
            <a:r>
              <a:rPr lang="en-US" sz="7200" dirty="0" smtClean="0"/>
              <a:t>lessons.</a:t>
            </a:r>
          </a:p>
          <a:p>
            <a:pPr>
              <a:buNone/>
            </a:pPr>
            <a:r>
              <a:rPr lang="en-US" sz="4000" dirty="0" smtClean="0">
                <a:cs typeface="Chalkduster"/>
                <a:hlinkClick r:id="rId3"/>
              </a:rPr>
              <a:t>http://smarttech.com/us/Solutions/Education+Solutions/Products+for+education/Software/SMART+Notebook+collaborative+learning+software/SMART+Notebook+Express+web+application</a:t>
            </a:r>
            <a:endParaRPr lang="en-US" sz="4000" dirty="0" smtClean="0">
              <a:cs typeface="Chalkduster"/>
            </a:endParaRPr>
          </a:p>
          <a:p>
            <a:pPr>
              <a:buNone/>
            </a:pPr>
            <a:endParaRPr lang="en-US" sz="4000" dirty="0" smtClean="0">
              <a:cs typeface="Chalkduster"/>
            </a:endParaRPr>
          </a:p>
          <a:p>
            <a:pPr>
              <a:buNone/>
            </a:pPr>
            <a:r>
              <a:rPr lang="en-US" sz="7200" dirty="0" smtClean="0"/>
              <a:t>In addition,</a:t>
            </a:r>
            <a:r>
              <a:rPr lang="en-US" sz="7200" i="1" dirty="0" smtClean="0"/>
              <a:t> </a:t>
            </a:r>
            <a:r>
              <a:rPr lang="en-US" sz="7200" i="1" dirty="0" err="1" smtClean="0"/>
              <a:t>SMARTtech</a:t>
            </a:r>
            <a:r>
              <a:rPr lang="en-US" sz="7200" dirty="0" smtClean="0"/>
              <a:t> also makes other versions of </a:t>
            </a:r>
            <a:r>
              <a:rPr lang="en-US" sz="7200" i="1" dirty="0" smtClean="0">
                <a:hlinkClick r:id="rId5"/>
              </a:rPr>
              <a:t>SMART Notebook</a:t>
            </a:r>
            <a:r>
              <a:rPr lang="en-US" sz="7200" i="1" dirty="0" smtClean="0"/>
              <a:t> </a:t>
            </a:r>
            <a:r>
              <a:rPr lang="en-US" sz="7200" dirty="0" smtClean="0"/>
              <a:t>software</a:t>
            </a:r>
            <a:r>
              <a:rPr lang="en-US" sz="7200" i="1" dirty="0" smtClean="0"/>
              <a:t> like </a:t>
            </a:r>
          </a:p>
          <a:p>
            <a:pPr>
              <a:buNone/>
            </a:pPr>
            <a:r>
              <a:rPr lang="en-US" sz="7200" i="1" dirty="0" smtClean="0">
                <a:hlinkClick r:id="rId6"/>
              </a:rPr>
              <a:t>SMART Notebook SE</a:t>
            </a:r>
            <a:r>
              <a:rPr lang="en-US" sz="7200" i="1" dirty="0" smtClean="0"/>
              <a:t> </a:t>
            </a:r>
            <a:r>
              <a:rPr lang="en-US" sz="7200" dirty="0" smtClean="0"/>
              <a:t>(meant for student use with </a:t>
            </a:r>
            <a:r>
              <a:rPr lang="en-US" sz="7200" i="1" dirty="0" smtClean="0">
                <a:hlinkClick r:id="rId7"/>
              </a:rPr>
              <a:t>SMART Sync</a:t>
            </a:r>
            <a:r>
              <a:rPr lang="en-US" sz="7200" i="1" dirty="0" smtClean="0"/>
              <a:t> </a:t>
            </a:r>
            <a:r>
              <a:rPr lang="en-US" sz="7200" dirty="0" smtClean="0"/>
              <a:t>classroom management </a:t>
            </a:r>
          </a:p>
          <a:p>
            <a:pPr>
              <a:buNone/>
            </a:pPr>
            <a:r>
              <a:rPr lang="en-US" sz="7200" dirty="0" smtClean="0"/>
              <a:t>software in a lab) and </a:t>
            </a:r>
            <a:r>
              <a:rPr lang="en-US" sz="7200" i="1" dirty="0" smtClean="0">
                <a:hlinkClick r:id="rId8"/>
              </a:rPr>
              <a:t>SMART Notebook Math Tools</a:t>
            </a:r>
            <a:r>
              <a:rPr lang="en-US" sz="7200" dirty="0" smtClean="0"/>
              <a:t>.</a:t>
            </a:r>
            <a:r>
              <a:rPr lang="en-US" sz="7200" i="1" dirty="0" smtClean="0"/>
              <a:t> </a:t>
            </a:r>
            <a:r>
              <a:rPr lang="en-US" sz="7200" dirty="0" smtClean="0"/>
              <a:t>You can access thousands of </a:t>
            </a:r>
          </a:p>
          <a:p>
            <a:pPr>
              <a:buNone/>
            </a:pPr>
            <a:r>
              <a:rPr lang="en-US" sz="7200" dirty="0" smtClean="0"/>
              <a:t>teacher created </a:t>
            </a:r>
            <a:r>
              <a:rPr lang="en-US" sz="7200" i="1" dirty="0" smtClean="0">
                <a:hlinkClick r:id="rId9"/>
              </a:rPr>
              <a:t>SMART Notebook</a:t>
            </a:r>
            <a:r>
              <a:rPr lang="en-US" sz="7200" dirty="0" smtClean="0"/>
              <a:t> files at the </a:t>
            </a:r>
            <a:r>
              <a:rPr lang="en-US" sz="7200" i="1" dirty="0" smtClean="0">
                <a:hlinkClick r:id="rId10"/>
              </a:rPr>
              <a:t>SMART Exchange</a:t>
            </a:r>
            <a:r>
              <a:rPr lang="en-US" sz="7200" i="1" dirty="0" smtClean="0"/>
              <a:t> </a:t>
            </a:r>
            <a:r>
              <a:rPr lang="en-US" sz="7200" dirty="0" smtClean="0"/>
              <a:t>web site. </a:t>
            </a:r>
            <a:r>
              <a:rPr lang="en-US" sz="7200" i="1" dirty="0" smtClean="0">
                <a:hlinkClick r:id="rId2"/>
              </a:rPr>
              <a:t>SMARTtech</a:t>
            </a:r>
            <a:r>
              <a:rPr lang="en-US" sz="7200" dirty="0" smtClean="0"/>
              <a:t> </a:t>
            </a:r>
          </a:p>
          <a:p>
            <a:pPr>
              <a:buNone/>
            </a:pPr>
            <a:r>
              <a:rPr lang="en-US" sz="7200" dirty="0" smtClean="0"/>
              <a:t>makes several other totally cool interactive hardware and software </a:t>
            </a:r>
            <a:r>
              <a:rPr lang="en-US" sz="7200" dirty="0" smtClean="0">
                <a:hlinkClick r:id="rId11"/>
              </a:rPr>
              <a:t>products</a:t>
            </a:r>
            <a:r>
              <a:rPr lang="en-US" sz="7200" dirty="0" smtClean="0"/>
              <a:t> that you </a:t>
            </a:r>
          </a:p>
          <a:p>
            <a:pPr>
              <a:buNone/>
            </a:pPr>
            <a:r>
              <a:rPr lang="en-US" sz="7200" dirty="0" smtClean="0"/>
              <a:t>might be interested in:</a:t>
            </a:r>
          </a:p>
          <a:p>
            <a:pPr>
              <a:buNone/>
            </a:pPr>
            <a:r>
              <a:rPr lang="en-US" sz="4000" dirty="0" smtClean="0">
                <a:solidFill>
                  <a:srgbClr val="000000"/>
                </a:solidFill>
                <a:cs typeface="Chalkduster"/>
                <a:hlinkClick r:id="rId12"/>
              </a:rPr>
              <a:t>http://smarttech.com/us/Solutions/Education+Solutions/Products+for+education/Software/SMART+Notebook+collaborative+learning+software</a:t>
            </a:r>
            <a:endParaRPr lang="en-US" sz="4000" dirty="0" smtClean="0">
              <a:solidFill>
                <a:srgbClr val="000000"/>
              </a:solidFill>
              <a:cs typeface="Chalkduster"/>
            </a:endParaRPr>
          </a:p>
          <a:p>
            <a:pPr>
              <a:buNone/>
            </a:pPr>
            <a:r>
              <a:rPr lang="en-US" sz="4000" dirty="0" smtClean="0">
                <a:cs typeface="Chalkduster"/>
                <a:hlinkClick r:id="rId13"/>
              </a:rPr>
              <a:t>http://exchange.smarttech.com/#tab=0</a:t>
            </a:r>
            <a:endParaRPr lang="en-US" sz="4000" dirty="0" smtClean="0">
              <a:cs typeface="Chalkduster"/>
            </a:endParaRPr>
          </a:p>
          <a:p>
            <a:pPr>
              <a:buNone/>
            </a:pPr>
            <a:r>
              <a:rPr lang="en-US" sz="4000" dirty="0" smtClean="0">
                <a:cs typeface="Chalkduster"/>
                <a:hlinkClick r:id="rId11"/>
              </a:rPr>
              <a:t>http://www.smarttech.com/us/Solutions/Education+Solutions/Products+for+education</a:t>
            </a:r>
            <a:endParaRPr lang="en-US" sz="4000" dirty="0" smtClean="0">
              <a:cs typeface="Chalkduster"/>
            </a:endParaRPr>
          </a:p>
          <a:p>
            <a:pPr lvl="1">
              <a:buNone/>
            </a:pPr>
            <a:endParaRPr lang="en-US" sz="5600" dirty="0" smtClean="0"/>
          </a:p>
          <a:p>
            <a:pPr lvl="1">
              <a:buFont typeface="Wingdings" charset="2"/>
              <a:buChar char="Ø"/>
            </a:pPr>
            <a:r>
              <a:rPr lang="en-US" sz="5600" i="1" dirty="0" smtClean="0">
                <a:hlinkClick r:id="rId14"/>
              </a:rPr>
              <a:t>SMART Slate</a:t>
            </a:r>
            <a:r>
              <a:rPr lang="en-US" sz="5600" i="1" dirty="0" smtClean="0"/>
              <a:t> Wireless Slate</a:t>
            </a:r>
            <a:r>
              <a:rPr lang="en-US" sz="5600" dirty="0" smtClean="0"/>
              <a:t/>
            </a:r>
            <a:br>
              <a:rPr lang="en-US" sz="5600" dirty="0" smtClean="0"/>
            </a:br>
            <a:endParaRPr lang="en-US" sz="5600" dirty="0" smtClean="0"/>
          </a:p>
          <a:p>
            <a:pPr lvl="1">
              <a:buFont typeface="Wingdings" charset="2"/>
              <a:buChar char="Ø"/>
            </a:pPr>
            <a:r>
              <a:rPr lang="en-US" sz="5600" i="1" dirty="0" smtClean="0">
                <a:hlinkClick r:id="rId15"/>
              </a:rPr>
              <a:t>SMART Response</a:t>
            </a:r>
            <a:r>
              <a:rPr lang="en-US" sz="5600" i="1" dirty="0" smtClean="0"/>
              <a:t> </a:t>
            </a:r>
            <a:r>
              <a:rPr lang="en-US" sz="5600" dirty="0" smtClean="0"/>
              <a:t>interactive response systems</a:t>
            </a:r>
            <a:r>
              <a:rPr lang="en-US" sz="5600" i="1" dirty="0" smtClean="0">
                <a:hlinkClick r:id="rId16"/>
              </a:rPr>
              <a:t> </a:t>
            </a:r>
            <a:r>
              <a:rPr lang="en-US" sz="5600" dirty="0" smtClean="0"/>
              <a:t/>
            </a:r>
            <a:br>
              <a:rPr lang="en-US" sz="5600" dirty="0" smtClean="0"/>
            </a:br>
            <a:endParaRPr lang="en-US" sz="5600" dirty="0" smtClean="0"/>
          </a:p>
          <a:p>
            <a:pPr lvl="1">
              <a:buFont typeface="Wingdings" charset="2"/>
              <a:buChar char="Ø"/>
            </a:pPr>
            <a:r>
              <a:rPr lang="en-US" sz="5600" i="1" dirty="0" smtClean="0">
                <a:hlinkClick r:id="rId16"/>
              </a:rPr>
              <a:t>SMART Table </a:t>
            </a:r>
            <a:r>
              <a:rPr lang="en-US" sz="5600" dirty="0" smtClean="0"/>
              <a:t>interactive learning center</a:t>
            </a:r>
            <a:r>
              <a:rPr lang="en-US" sz="5600" i="1" dirty="0" smtClean="0">
                <a:hlinkClick r:id="rId17"/>
              </a:rPr>
              <a:t> </a:t>
            </a:r>
            <a:r>
              <a:rPr lang="en-US" sz="5600" dirty="0" smtClean="0"/>
              <a:t/>
            </a:r>
            <a:br>
              <a:rPr lang="en-US" sz="5600" dirty="0" smtClean="0"/>
            </a:br>
            <a:endParaRPr lang="en-US" sz="5600" dirty="0" smtClean="0"/>
          </a:p>
          <a:p>
            <a:pPr lvl="1">
              <a:buFont typeface="Wingdings" charset="2"/>
              <a:buChar char="Ø"/>
            </a:pPr>
            <a:r>
              <a:rPr lang="en-US" sz="5600" i="1" dirty="0" smtClean="0">
                <a:hlinkClick r:id="rId17"/>
              </a:rPr>
              <a:t>SMART Document Camera </a:t>
            </a:r>
            <a:r>
              <a:rPr lang="en-US" sz="5600" i="1" dirty="0" smtClean="0">
                <a:hlinkClick r:id="rId18"/>
              </a:rPr>
              <a:t>SMART Audio</a:t>
            </a:r>
            <a:r>
              <a:rPr lang="en-US" sz="5600" i="1" dirty="0" smtClean="0"/>
              <a:t> </a:t>
            </a:r>
            <a:r>
              <a:rPr lang="en-US" sz="5600" dirty="0" smtClean="0"/>
              <a:t>classroom amplification system</a:t>
            </a:r>
            <a:r>
              <a:rPr lang="en-US" sz="5600" i="1" dirty="0" smtClean="0">
                <a:hlinkClick r:id="rId19"/>
              </a:rPr>
              <a:t> </a:t>
            </a:r>
            <a:r>
              <a:rPr lang="en-US" sz="5600" dirty="0" smtClean="0"/>
              <a:t/>
            </a:r>
            <a:br>
              <a:rPr lang="en-US" sz="5600" dirty="0" smtClean="0"/>
            </a:br>
            <a:endParaRPr lang="en-US" sz="5600" dirty="0" smtClean="0"/>
          </a:p>
          <a:p>
            <a:pPr lvl="1">
              <a:buFont typeface="Wingdings" charset="2"/>
              <a:buChar char="Ø"/>
            </a:pPr>
            <a:r>
              <a:rPr lang="en-US" sz="5600" i="1" dirty="0" smtClean="0">
                <a:hlinkClick r:id="rId19"/>
              </a:rPr>
              <a:t>SMART Classroom Suite</a:t>
            </a:r>
            <a:r>
              <a:rPr lang="en-US" sz="5600" i="1" dirty="0" smtClean="0"/>
              <a:t> </a:t>
            </a:r>
          </a:p>
          <a:p>
            <a:pPr lvl="1">
              <a:buFont typeface="Wingdings" charset="2"/>
              <a:buChar char="Ø"/>
            </a:pPr>
            <a:endParaRPr lang="en-US" sz="5600" dirty="0" smtClean="0"/>
          </a:p>
          <a:p>
            <a:pPr lvl="1">
              <a:buFont typeface="Wingdings" charset="2"/>
              <a:buChar char="Ø"/>
            </a:pPr>
            <a:r>
              <a:rPr lang="en-US" sz="5600" i="1" dirty="0" smtClean="0">
                <a:hlinkClick r:id="rId19"/>
              </a:rPr>
              <a:t>SMART Sync</a:t>
            </a:r>
            <a:r>
              <a:rPr lang="en-US" sz="5600" i="1" dirty="0" smtClean="0"/>
              <a:t> </a:t>
            </a:r>
            <a:r>
              <a:rPr lang="en-US" sz="5600" dirty="0" smtClean="0"/>
              <a:t>classroom management software (currently for P.C. only)</a:t>
            </a:r>
            <a:br>
              <a:rPr lang="en-US" sz="5600" dirty="0" smtClean="0"/>
            </a:br>
            <a:endParaRPr lang="en-US" sz="5600" dirty="0" smtClean="0"/>
          </a:p>
          <a:p>
            <a:pPr lvl="1">
              <a:buFont typeface="Wingdings" charset="2"/>
              <a:buChar char="Ø"/>
            </a:pPr>
            <a:r>
              <a:rPr lang="en-US" sz="5600" i="1" dirty="0" smtClean="0">
                <a:hlinkClick r:id="rId20"/>
              </a:rPr>
              <a:t>SMART Ideas</a:t>
            </a:r>
            <a:r>
              <a:rPr lang="en-US" sz="5600" i="1" dirty="0" smtClean="0"/>
              <a:t> </a:t>
            </a:r>
            <a:r>
              <a:rPr lang="en-US" sz="5600" dirty="0" smtClean="0"/>
              <a:t>concept mapping software interactive learning software</a:t>
            </a:r>
          </a:p>
          <a:p>
            <a:pPr>
              <a:buNone/>
            </a:pPr>
            <a:endParaRPr lang="en-US" sz="4000" dirty="0" smtClean="0">
              <a:cs typeface="Chalkduster"/>
            </a:endParaRPr>
          </a:p>
          <a:p>
            <a:pPr>
              <a:buNone/>
            </a:pPr>
            <a:endParaRPr lang="en-US" sz="1600" dirty="0" smtClean="0">
              <a:cs typeface="Chalkduster"/>
            </a:endParaRPr>
          </a:p>
          <a:p>
            <a:pPr>
              <a:buNone/>
            </a:pPr>
            <a:endParaRPr lang="en-US" sz="1600" dirty="0" smtClean="0">
              <a:cs typeface="Chalkduster"/>
            </a:endParaRPr>
          </a:p>
          <a:p>
            <a:pPr>
              <a:buNone/>
            </a:pPr>
            <a:endParaRPr lang="en-US" sz="1200" dirty="0" smtClean="0">
              <a:cs typeface="Chalkduster"/>
            </a:endParaRPr>
          </a:p>
          <a:p>
            <a:pPr>
              <a:buClr>
                <a:schemeClr val="tx1"/>
              </a:buClr>
              <a:buNone/>
            </a:pPr>
            <a:endParaRPr lang="en-US" sz="1200" dirty="0" smtClean="0">
              <a:latin typeface="Chalkduster"/>
              <a:cs typeface="Chalkduster"/>
            </a:endParaRPr>
          </a:p>
          <a:p>
            <a:pPr>
              <a:buClr>
                <a:schemeClr val="tx1"/>
              </a:buClr>
              <a:buNone/>
            </a:pPr>
            <a:endParaRPr lang="en-US" sz="1200" dirty="0" smtClean="0">
              <a:latin typeface="Chalkduster"/>
              <a:cs typeface="Chalkduster"/>
            </a:endParaRPr>
          </a:p>
          <a:p>
            <a:pPr lvl="1">
              <a:buClr>
                <a:schemeClr val="tx1"/>
              </a:buClr>
              <a:buFont typeface="Wingdings" charset="2"/>
              <a:buChar char="Ø"/>
            </a:pPr>
            <a:endParaRPr lang="en-US" sz="1800" i="1" dirty="0" smtClean="0">
              <a:solidFill>
                <a:srgbClr val="FF0000"/>
              </a:solidFill>
              <a:latin typeface="Chalkduster"/>
              <a:cs typeface="Chalkduster"/>
            </a:endParaRPr>
          </a:p>
          <a:p>
            <a:pPr lvl="1">
              <a:buClr>
                <a:schemeClr val="tx1"/>
              </a:buClr>
              <a:buFont typeface="Wingdings" charset="2"/>
              <a:buChar char="Ø"/>
            </a:pPr>
            <a:endParaRPr lang="en-US" sz="1800" i="1" dirty="0" smtClean="0">
              <a:solidFill>
                <a:srgbClr val="FF0000"/>
              </a:solidFill>
              <a:latin typeface="Chalkduster"/>
              <a:cs typeface="Chalkduster"/>
            </a:endParaRPr>
          </a:p>
          <a:p>
            <a:pPr lvl="1">
              <a:buClr>
                <a:schemeClr val="tx1"/>
              </a:buClr>
              <a:buFont typeface="Wingdings" charset="2"/>
              <a:buChar char="Ø"/>
            </a:pPr>
            <a:endParaRPr lang="en-US" sz="1800" i="1" dirty="0" smtClean="0">
              <a:solidFill>
                <a:srgbClr val="FF0000"/>
              </a:solidFill>
              <a:latin typeface="Chalkduster"/>
              <a:cs typeface="Chalkduster"/>
            </a:endParaRPr>
          </a:p>
          <a:p>
            <a:pPr lvl="1">
              <a:buClr>
                <a:schemeClr val="tx1"/>
              </a:buClr>
              <a:buFont typeface="Wingdings" charset="2"/>
              <a:buChar char="Ø"/>
            </a:pPr>
            <a:endParaRPr lang="en-US" sz="1800" i="1" dirty="0" smtClean="0">
              <a:solidFill>
                <a:srgbClr val="FF0000"/>
              </a:solidFill>
              <a:latin typeface="Chalkduster"/>
              <a:cs typeface="Chalkduster"/>
            </a:endParaRPr>
          </a:p>
          <a:p>
            <a:pPr lvl="1">
              <a:buClr>
                <a:schemeClr val="tx1"/>
              </a:buClr>
              <a:buFont typeface="Wingdings" charset="2"/>
              <a:buChar char="Ø"/>
            </a:pPr>
            <a:endParaRPr lang="en-US" sz="1800" i="1" dirty="0" smtClean="0">
              <a:solidFill>
                <a:srgbClr val="FF0000"/>
              </a:solidFill>
              <a:latin typeface="Chalkduster"/>
              <a:cs typeface="Chalkduster"/>
            </a:endParaRPr>
          </a:p>
          <a:p>
            <a:pPr>
              <a:buClr>
                <a:schemeClr val="tx1"/>
              </a:buClr>
              <a:buNone/>
            </a:pPr>
            <a:endParaRPr lang="en-US" sz="2200" i="1" dirty="0" smtClean="0">
              <a:solidFill>
                <a:srgbClr val="FF0000"/>
              </a:solidFill>
              <a:latin typeface="Chalkduster"/>
              <a:cs typeface="Chalkduster"/>
            </a:endParaRPr>
          </a:p>
          <a:p>
            <a:pPr>
              <a:buNone/>
            </a:pPr>
            <a:endParaRPr lang="en-US" sz="1800" i="1" dirty="0">
              <a:solidFill>
                <a:srgbClr val="FF0000"/>
              </a:solidFill>
              <a:latin typeface="Chalkduster"/>
              <a:cs typeface="Chalkduster"/>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40571"/>
            <a:ext cx="8229600" cy="6025451"/>
          </a:xfrm>
        </p:spPr>
        <p:txBody>
          <a:bodyPr>
            <a:normAutofit fontScale="92500" lnSpcReduction="10000"/>
          </a:bodyPr>
          <a:lstStyle/>
          <a:p>
            <a:pPr algn="ctr">
              <a:buNone/>
            </a:pPr>
            <a:r>
              <a:rPr lang="en-US" sz="1800" b="1" i="1" dirty="0" smtClean="0">
                <a:solidFill>
                  <a:srgbClr val="FF0000"/>
                </a:solidFill>
              </a:rPr>
              <a:t>MORE BREAKING NEWS! MORE BREAKING NEWS! MORE BREAKING NEWS!</a:t>
            </a:r>
            <a:endParaRPr lang="en-US" sz="1800" dirty="0" smtClean="0">
              <a:solidFill>
                <a:srgbClr val="FF0000"/>
              </a:solidFill>
            </a:endParaRPr>
          </a:p>
          <a:p>
            <a:pPr>
              <a:buNone/>
            </a:pPr>
            <a:endParaRPr lang="en-US" sz="1800" dirty="0" smtClean="0"/>
          </a:p>
          <a:p>
            <a:pPr>
              <a:buNone/>
            </a:pPr>
            <a:r>
              <a:rPr lang="en-US" sz="1946" dirty="0" smtClean="0"/>
              <a:t>Attention </a:t>
            </a:r>
            <a:r>
              <a:rPr lang="en-US" sz="1946" dirty="0" err="1" smtClean="0"/>
              <a:t>iPad</a:t>
            </a:r>
            <a:r>
              <a:rPr lang="en-US" sz="1946" dirty="0" smtClean="0"/>
              <a:t> users who also have </a:t>
            </a:r>
            <a:r>
              <a:rPr lang="en-US" sz="1946" i="1" dirty="0" smtClean="0">
                <a:hlinkClick r:id="rId2"/>
              </a:rPr>
              <a:t>SMART Response</a:t>
            </a:r>
            <a:r>
              <a:rPr lang="en-US" sz="1946" i="1" dirty="0" smtClean="0"/>
              <a:t>  </a:t>
            </a:r>
            <a:r>
              <a:rPr lang="en-US" sz="1946" dirty="0" smtClean="0"/>
              <a:t>systems!</a:t>
            </a:r>
            <a:r>
              <a:rPr lang="en-US" sz="1946" i="1" dirty="0" smtClean="0"/>
              <a:t> </a:t>
            </a:r>
            <a:r>
              <a:rPr lang="en-US" sz="1946" i="1" dirty="0" smtClean="0">
                <a:hlinkClick r:id="rId3"/>
              </a:rPr>
              <a:t>SMARTtech</a:t>
            </a:r>
            <a:r>
              <a:rPr lang="en-US" sz="1946" dirty="0" smtClean="0"/>
              <a:t> has just </a:t>
            </a:r>
          </a:p>
          <a:p>
            <a:pPr>
              <a:buNone/>
            </a:pPr>
            <a:r>
              <a:rPr lang="en-US" sz="1946" dirty="0" smtClean="0"/>
              <a:t>released several new </a:t>
            </a:r>
            <a:r>
              <a:rPr lang="en-US" sz="1946" i="1" dirty="0" smtClean="0"/>
              <a:t>SMART Response </a:t>
            </a:r>
            <a:r>
              <a:rPr lang="en-US" sz="1946" dirty="0" smtClean="0"/>
              <a:t>devices (</a:t>
            </a:r>
            <a:r>
              <a:rPr lang="en-US" sz="1946" i="1" dirty="0" smtClean="0">
                <a:hlinkClick r:id="rId4"/>
              </a:rPr>
              <a:t>SMART Response PE</a:t>
            </a:r>
            <a:r>
              <a:rPr lang="en-US" sz="1946" i="1" dirty="0" smtClean="0"/>
              <a:t> </a:t>
            </a:r>
            <a:r>
              <a:rPr lang="en-US" sz="1946" dirty="0" smtClean="0"/>
              <a:t>, </a:t>
            </a:r>
          </a:p>
          <a:p>
            <a:pPr>
              <a:buNone/>
            </a:pPr>
            <a:r>
              <a:rPr lang="en-US" sz="1946" i="1" dirty="0" smtClean="0">
                <a:hlinkClick r:id="rId5"/>
              </a:rPr>
              <a:t>SMART Response LE</a:t>
            </a:r>
            <a:r>
              <a:rPr lang="en-US" sz="1946" i="1" dirty="0" smtClean="0"/>
              <a:t> , </a:t>
            </a:r>
            <a:r>
              <a:rPr lang="en-US" sz="1946" i="1" dirty="0" smtClean="0">
                <a:hlinkClick r:id="rId6"/>
              </a:rPr>
              <a:t>SMART Response XE</a:t>
            </a:r>
            <a:r>
              <a:rPr lang="en-US" sz="1946" i="1" dirty="0" smtClean="0"/>
              <a:t> </a:t>
            </a:r>
            <a:r>
              <a:rPr lang="en-US" sz="1946" dirty="0" smtClean="0"/>
              <a:t>, </a:t>
            </a:r>
            <a:r>
              <a:rPr lang="en-US" sz="1946" i="1" dirty="0" smtClean="0">
                <a:hlinkClick r:id="rId7"/>
              </a:rPr>
              <a:t>SMART Response CE</a:t>
            </a:r>
            <a:r>
              <a:rPr lang="en-US" sz="1946" dirty="0" smtClean="0"/>
              <a:t>, and </a:t>
            </a:r>
          </a:p>
          <a:p>
            <a:pPr>
              <a:buNone/>
            </a:pPr>
            <a:r>
              <a:rPr lang="en-US" sz="1946" i="1" dirty="0" smtClean="0">
                <a:hlinkClick r:id="rId8"/>
              </a:rPr>
              <a:t>SMART Response VE</a:t>
            </a:r>
            <a:r>
              <a:rPr lang="en-US" sz="1946" dirty="0" smtClean="0"/>
              <a:t>) designed for various learning environments, including  the Beta </a:t>
            </a:r>
          </a:p>
          <a:p>
            <a:pPr>
              <a:buNone/>
            </a:pPr>
            <a:r>
              <a:rPr lang="en-US" sz="1946" dirty="0" smtClean="0"/>
              <a:t>for </a:t>
            </a:r>
            <a:r>
              <a:rPr lang="en-US" sz="1946" i="1" dirty="0" smtClean="0">
                <a:hlinkClick r:id="rId9"/>
              </a:rPr>
              <a:t>SMART Response VE</a:t>
            </a:r>
            <a:r>
              <a:rPr lang="en-US" sz="1946" dirty="0" smtClean="0"/>
              <a:t>. </a:t>
            </a:r>
            <a:r>
              <a:rPr lang="en-US" sz="1946" i="1" dirty="0" smtClean="0">
                <a:hlinkClick r:id="rId10"/>
              </a:rPr>
              <a:t>SMART Response VE</a:t>
            </a:r>
            <a:r>
              <a:rPr lang="en-US" sz="1946" i="1" dirty="0" smtClean="0"/>
              <a:t> </a:t>
            </a:r>
            <a:r>
              <a:rPr lang="en-US" sz="1946" dirty="0" smtClean="0"/>
              <a:t>is browser based and works with your </a:t>
            </a:r>
          </a:p>
          <a:p>
            <a:pPr>
              <a:buNone/>
            </a:pPr>
            <a:r>
              <a:rPr lang="en-US" sz="1946" dirty="0" smtClean="0"/>
              <a:t>existing </a:t>
            </a:r>
            <a:r>
              <a:rPr lang="en-US" sz="1946" i="1" dirty="0" smtClean="0">
                <a:hlinkClick r:id="rId2"/>
              </a:rPr>
              <a:t>SMART Response</a:t>
            </a:r>
            <a:r>
              <a:rPr lang="en-US" sz="1946" i="1" dirty="0" smtClean="0"/>
              <a:t> </a:t>
            </a:r>
            <a:r>
              <a:rPr lang="en-US" sz="1946" dirty="0" smtClean="0"/>
              <a:t>system and integrates with </a:t>
            </a:r>
            <a:r>
              <a:rPr lang="en-US" sz="1946" i="1" dirty="0" smtClean="0">
                <a:hlinkClick r:id="rId11"/>
              </a:rPr>
              <a:t>SMART Notebook</a:t>
            </a:r>
            <a:r>
              <a:rPr lang="en-US" sz="1946" dirty="0" smtClean="0"/>
              <a:t> software!</a:t>
            </a:r>
          </a:p>
          <a:p>
            <a:pPr>
              <a:buNone/>
            </a:pPr>
            <a:endParaRPr lang="en-US" sz="1946" dirty="0" smtClean="0"/>
          </a:p>
          <a:p>
            <a:pPr lvl="1">
              <a:buNone/>
            </a:pPr>
            <a:r>
              <a:rPr lang="en-US" sz="1946" dirty="0" smtClean="0"/>
              <a:t>From the </a:t>
            </a:r>
            <a:r>
              <a:rPr lang="en-US" sz="1946" i="1" dirty="0" smtClean="0">
                <a:hlinkClick r:id="rId10"/>
              </a:rPr>
              <a:t>SMART Response VE</a:t>
            </a:r>
            <a:r>
              <a:rPr lang="en-US" sz="1946" i="1" dirty="0" smtClean="0"/>
              <a:t> </a:t>
            </a:r>
            <a:r>
              <a:rPr lang="en-US" sz="1946" dirty="0" smtClean="0"/>
              <a:t>information web page:</a:t>
            </a:r>
          </a:p>
          <a:p>
            <a:pPr lvl="1">
              <a:buNone/>
            </a:pPr>
            <a:endParaRPr lang="en-US" sz="1946" i="1" dirty="0" smtClean="0"/>
          </a:p>
          <a:p>
            <a:pPr lvl="1">
              <a:buNone/>
            </a:pPr>
            <a:r>
              <a:rPr lang="en-US" sz="1946" i="1" dirty="0" smtClean="0"/>
              <a:t>Students can respond to assessments using Internet-enabled devices, such as </a:t>
            </a:r>
          </a:p>
          <a:p>
            <a:pPr lvl="1">
              <a:buNone/>
            </a:pPr>
            <a:r>
              <a:rPr lang="en-US" sz="1946" i="1" dirty="0" smtClean="0"/>
              <a:t>computers, </a:t>
            </a:r>
            <a:r>
              <a:rPr lang="en-US" sz="1946" i="1" dirty="0" err="1" smtClean="0"/>
              <a:t>iPhone</a:t>
            </a:r>
            <a:r>
              <a:rPr lang="en-US" sz="1946" i="1" dirty="0" smtClean="0"/>
              <a:t>, iPod Touch or </a:t>
            </a:r>
            <a:r>
              <a:rPr lang="en-US" sz="1946" i="1" dirty="0" err="1" smtClean="0"/>
              <a:t>iPad</a:t>
            </a:r>
            <a:r>
              <a:rPr lang="en-US" sz="1946" i="1" dirty="0" smtClean="0"/>
              <a:t> mobile digital devices, Blackberry </a:t>
            </a:r>
          </a:p>
          <a:p>
            <a:pPr lvl="1">
              <a:buNone/>
            </a:pPr>
            <a:r>
              <a:rPr lang="en-US" sz="1946" i="1" dirty="0" err="1" smtClean="0"/>
              <a:t>smartphone</a:t>
            </a:r>
            <a:r>
              <a:rPr lang="en-US" sz="1946" i="1" dirty="0" smtClean="0"/>
              <a:t> models, and phones on the Android mobile technology platform. To </a:t>
            </a:r>
          </a:p>
          <a:p>
            <a:pPr lvl="1">
              <a:buNone/>
            </a:pPr>
            <a:r>
              <a:rPr lang="en-US" sz="1946" i="1" dirty="0" smtClean="0"/>
              <a:t>complete assessments, students simply log in to the </a:t>
            </a:r>
            <a:r>
              <a:rPr lang="en-US" sz="1946" i="1" dirty="0" smtClean="0">
                <a:hlinkClick r:id="rId8"/>
              </a:rPr>
              <a:t>SMART Response VE</a:t>
            </a:r>
            <a:r>
              <a:rPr lang="en-US" sz="1946" i="1" dirty="0" smtClean="0"/>
              <a:t>  </a:t>
            </a:r>
          </a:p>
          <a:p>
            <a:pPr lvl="1">
              <a:buNone/>
            </a:pPr>
            <a:r>
              <a:rPr lang="en-US" sz="1946" i="1" smtClean="0"/>
              <a:t>Browser-based </a:t>
            </a:r>
            <a:r>
              <a:rPr lang="en-US" sz="1946" i="1" dirty="0" smtClean="0"/>
              <a:t>product to receive and answer the questions you have created</a:t>
            </a:r>
            <a:r>
              <a:rPr lang="en-US" sz="1946" dirty="0" smtClean="0"/>
              <a:t>.</a:t>
            </a:r>
            <a:endParaRPr lang="en-US" sz="1946" dirty="0" smtClean="0">
              <a:cs typeface="Chalkduster"/>
              <a:hlinkClick r:id="rId10"/>
            </a:endParaRPr>
          </a:p>
          <a:p>
            <a:pPr>
              <a:buNone/>
            </a:pPr>
            <a:r>
              <a:rPr lang="en-US" sz="1000" dirty="0" smtClean="0">
                <a:cs typeface="Chalkduster"/>
                <a:hlinkClick r:id="rId10"/>
              </a:rPr>
              <a:t>http://smarttech.com/us/Solutions/Education+Solutions/Products+for+education/Complementary+hardware+products/SMART+Response/SMART+Response+VE</a:t>
            </a:r>
            <a:endParaRPr lang="en-US" sz="1000" dirty="0" smtClean="0">
              <a:cs typeface="Chalkduster"/>
            </a:endParaRPr>
          </a:p>
          <a:p>
            <a:pPr>
              <a:buNone/>
            </a:pPr>
            <a:endParaRPr lang="en-US" sz="1800" dirty="0" smtClean="0"/>
          </a:p>
          <a:p>
            <a:pPr>
              <a:buNone/>
            </a:pPr>
            <a:r>
              <a:rPr lang="en-US" sz="1800" dirty="0" smtClean="0"/>
              <a:t>Here is a video that focuses on the new </a:t>
            </a:r>
            <a:r>
              <a:rPr lang="en-US" sz="1800" i="1" dirty="0" smtClean="0">
                <a:hlinkClick r:id="rId12"/>
              </a:rPr>
              <a:t>SMART Response</a:t>
            </a:r>
            <a:r>
              <a:rPr lang="en-US" sz="1800" i="1" dirty="0" smtClean="0"/>
              <a:t> </a:t>
            </a:r>
            <a:r>
              <a:rPr lang="en-US" sz="1800" dirty="0" smtClean="0"/>
              <a:t>systems, including</a:t>
            </a:r>
            <a:r>
              <a:rPr lang="en-US" sz="1800" i="1" dirty="0" smtClean="0"/>
              <a:t> </a:t>
            </a:r>
          </a:p>
          <a:p>
            <a:pPr>
              <a:buNone/>
            </a:pPr>
            <a:r>
              <a:rPr lang="en-US" sz="1800" i="1" dirty="0" smtClean="0">
                <a:hlinkClick r:id="rId8"/>
              </a:rPr>
              <a:t>SMART Response VE</a:t>
            </a:r>
            <a:r>
              <a:rPr lang="en-US" sz="1800" dirty="0" smtClean="0"/>
              <a:t> : </a:t>
            </a:r>
            <a:r>
              <a:rPr lang="en-US" sz="800" dirty="0" smtClean="0">
                <a:hlinkClick r:id="rId13"/>
              </a:rPr>
              <a:t>http://www.youtube.com/watch?v=8p6k8MuUBRQ</a:t>
            </a:r>
            <a:endParaRPr lang="en-US" sz="800" dirty="0" smtClean="0"/>
          </a:p>
          <a:p>
            <a:pPr>
              <a:buNone/>
            </a:pPr>
            <a:endParaRPr lang="en-US" sz="800" dirty="0" smtClean="0"/>
          </a:p>
          <a:p>
            <a:pPr>
              <a:buNone/>
            </a:pPr>
            <a:endParaRPr lang="en-US" sz="800" dirty="0" smtClean="0"/>
          </a:p>
          <a:p>
            <a:pPr>
              <a:buNone/>
            </a:pPr>
            <a:endParaRPr lang="en-US" sz="800" dirty="0" smtClean="0"/>
          </a:p>
          <a:p>
            <a:pPr>
              <a:buNone/>
            </a:pPr>
            <a:endParaRPr lang="en-US" sz="1000" dirty="0" smtClean="0">
              <a:cs typeface="Chalkduster"/>
            </a:endParaRPr>
          </a:p>
          <a:p>
            <a:pPr>
              <a:buNone/>
            </a:pPr>
            <a:endParaRPr lang="en-US" sz="1714" dirty="0">
              <a:latin typeface="Chalkduster"/>
              <a:cs typeface="Chalkduster"/>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4573</TotalTime>
  <Words>4392</Words>
  <Application>Microsoft Macintosh PowerPoint</Application>
  <PresentationFormat>On-screen Show (4:3)</PresentationFormat>
  <Paragraphs>765</Paragraphs>
  <Slides>32</Slides>
  <Notes>4</Notes>
  <HiddenSlides>0</HiddenSlides>
  <MMClips>1</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Office Theme</vt:lpstr>
      <vt:lpstr>   Infusing Interactive Whiteboards  and other Visualization Tools  in the Music Classroom  Wendy Bloom Wendy.Bloom@fwcs.k12.in.us                    Blog Site: INFUSED MUS                                       http://bloomsinger.wordpress.com  Wiki: MUSINGS WIKI                                     http://musingswiki.wikispaces.com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There are more than this, but here are some of the Smart Notebook tools I use with students in the Haley music classroom: </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vector>
  </TitlesOfParts>
  <Company>Haley Elementary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Visualization: From Wikipedia: The adage "A picture is worth a thousand words" refers to the idea that a complex idea can be conveyed with just a single still image. It also aptly characterizes one of the main goals of visualization, namely making it possible to absorb large amounts of data quickly.   Educators commonly utilize various visualization tools to scaffold content area instruction in the classroom.   </dc:title>
  <dc:creator>Wendy Bloom</dc:creator>
  <cp:lastModifiedBy>Wendy Bloom</cp:lastModifiedBy>
  <cp:revision>585</cp:revision>
  <dcterms:created xsi:type="dcterms:W3CDTF">2010-10-24T14:05:22Z</dcterms:created>
  <dcterms:modified xsi:type="dcterms:W3CDTF">2010-10-24T18:42:08Z</dcterms:modified>
</cp:coreProperties>
</file>